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1"/>
  </p:notesMasterIdLst>
  <p:handoutMasterIdLst>
    <p:handoutMasterId r:id="rId122"/>
  </p:handoutMasterIdLst>
  <p:sldIdLst>
    <p:sldId id="256" r:id="rId2"/>
    <p:sldId id="472" r:id="rId3"/>
    <p:sldId id="257" r:id="rId4"/>
    <p:sldId id="258" r:id="rId5"/>
    <p:sldId id="268" r:id="rId6"/>
    <p:sldId id="269" r:id="rId7"/>
    <p:sldId id="288" r:id="rId8"/>
    <p:sldId id="271" r:id="rId9"/>
    <p:sldId id="272" r:id="rId10"/>
    <p:sldId id="273" r:id="rId11"/>
    <p:sldId id="432" r:id="rId12"/>
    <p:sldId id="274" r:id="rId13"/>
    <p:sldId id="275" r:id="rId14"/>
    <p:sldId id="276" r:id="rId15"/>
    <p:sldId id="277" r:id="rId16"/>
    <p:sldId id="278" r:id="rId17"/>
    <p:sldId id="279" r:id="rId18"/>
    <p:sldId id="284" r:id="rId19"/>
    <p:sldId id="286" r:id="rId20"/>
    <p:sldId id="299" r:id="rId21"/>
    <p:sldId id="440" r:id="rId22"/>
    <p:sldId id="455" r:id="rId23"/>
    <p:sldId id="473" r:id="rId24"/>
    <p:sldId id="290" r:id="rId25"/>
    <p:sldId id="292" r:id="rId26"/>
    <p:sldId id="307" r:id="rId27"/>
    <p:sldId id="441" r:id="rId28"/>
    <p:sldId id="454" r:id="rId29"/>
    <p:sldId id="442" r:id="rId30"/>
    <p:sldId id="458" r:id="rId31"/>
    <p:sldId id="281" r:id="rId32"/>
    <p:sldId id="305" r:id="rId33"/>
    <p:sldId id="303" r:id="rId34"/>
    <p:sldId id="330" r:id="rId35"/>
    <p:sldId id="301" r:id="rId36"/>
    <p:sldId id="331" r:id="rId37"/>
    <p:sldId id="332" r:id="rId38"/>
    <p:sldId id="435" r:id="rId39"/>
    <p:sldId id="333" r:id="rId40"/>
    <p:sldId id="436" r:id="rId41"/>
    <p:sldId id="337" r:id="rId42"/>
    <p:sldId id="338" r:id="rId43"/>
    <p:sldId id="446" r:id="rId44"/>
    <p:sldId id="465" r:id="rId45"/>
    <p:sldId id="474" r:id="rId46"/>
    <p:sldId id="317" r:id="rId47"/>
    <p:sldId id="327" r:id="rId48"/>
    <p:sldId id="328" r:id="rId49"/>
    <p:sldId id="354" r:id="rId50"/>
    <p:sldId id="468" r:id="rId51"/>
    <p:sldId id="361" r:id="rId52"/>
    <p:sldId id="353" r:id="rId53"/>
    <p:sldId id="444" r:id="rId54"/>
    <p:sldId id="459" r:id="rId55"/>
    <p:sldId id="362" r:id="rId56"/>
    <p:sldId id="445" r:id="rId57"/>
    <p:sldId id="457" r:id="rId58"/>
    <p:sldId id="352" r:id="rId59"/>
    <p:sldId id="324" r:id="rId60"/>
    <p:sldId id="313" r:id="rId61"/>
    <p:sldId id="314" r:id="rId62"/>
    <p:sldId id="326" r:id="rId63"/>
    <p:sldId id="480" r:id="rId64"/>
    <p:sldId id="481" r:id="rId65"/>
    <p:sldId id="482" r:id="rId66"/>
    <p:sldId id="339" r:id="rId67"/>
    <p:sldId id="357" r:id="rId68"/>
    <p:sldId id="359" r:id="rId69"/>
    <p:sldId id="475" r:id="rId70"/>
    <p:sldId id="364" r:id="rId71"/>
    <p:sldId id="367" r:id="rId72"/>
    <p:sldId id="369" r:id="rId73"/>
    <p:sldId id="371" r:id="rId74"/>
    <p:sldId id="372" r:id="rId75"/>
    <p:sldId id="375" r:id="rId76"/>
    <p:sldId id="379" r:id="rId77"/>
    <p:sldId id="469" r:id="rId78"/>
    <p:sldId id="470" r:id="rId79"/>
    <p:sldId id="471" r:id="rId80"/>
    <p:sldId id="447" r:id="rId81"/>
    <p:sldId id="462" r:id="rId82"/>
    <p:sldId id="448" r:id="rId83"/>
    <p:sldId id="461" r:id="rId84"/>
    <p:sldId id="449" r:id="rId85"/>
    <p:sldId id="463" r:id="rId86"/>
    <p:sldId id="393" r:id="rId87"/>
    <p:sldId id="476" r:id="rId88"/>
    <p:sldId id="383" r:id="rId89"/>
    <p:sldId id="386" r:id="rId90"/>
    <p:sldId id="387" r:id="rId91"/>
    <p:sldId id="388" r:id="rId92"/>
    <p:sldId id="396" r:id="rId93"/>
    <p:sldId id="397" r:id="rId94"/>
    <p:sldId id="399" r:id="rId95"/>
    <p:sldId id="402" r:id="rId96"/>
    <p:sldId id="403" r:id="rId97"/>
    <p:sldId id="450" r:id="rId98"/>
    <p:sldId id="460" r:id="rId99"/>
    <p:sldId id="404" r:id="rId100"/>
    <p:sldId id="405" r:id="rId101"/>
    <p:sldId id="406" r:id="rId102"/>
    <p:sldId id="408" r:id="rId103"/>
    <p:sldId id="451" r:id="rId104"/>
    <p:sldId id="466" r:id="rId105"/>
    <p:sldId id="477" r:id="rId106"/>
    <p:sldId id="410" r:id="rId107"/>
    <p:sldId id="438" r:id="rId108"/>
    <p:sldId id="439" r:id="rId109"/>
    <p:sldId id="427" r:id="rId110"/>
    <p:sldId id="452" r:id="rId111"/>
    <p:sldId id="464" r:id="rId112"/>
    <p:sldId id="428" r:id="rId113"/>
    <p:sldId id="453" r:id="rId114"/>
    <p:sldId id="467" r:id="rId115"/>
    <p:sldId id="419" r:id="rId116"/>
    <p:sldId id="420" r:id="rId117"/>
    <p:sldId id="421" r:id="rId118"/>
    <p:sldId id="478" r:id="rId119"/>
    <p:sldId id="479" r:id="rId120"/>
  </p:sldIdLst>
  <p:sldSz cx="9144000" cy="6858000" type="screen4x3"/>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33CC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40" d="100"/>
          <a:sy n="40" d="100"/>
        </p:scale>
        <p:origin x="-1949" y="-533"/>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1238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52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180" y="0"/>
            <a:ext cx="4160937" cy="365276"/>
          </a:xfrm>
          <a:prstGeom prst="rect">
            <a:avLst/>
          </a:prstGeom>
        </p:spPr>
        <p:txBody>
          <a:bodyPr vert="horz" lIns="91440" tIns="45720" rIns="91440" bIns="45720" rtlCol="0"/>
          <a:lstStyle>
            <a:lvl1pPr algn="r">
              <a:defRPr sz="1200"/>
            </a:lvl1pPr>
          </a:lstStyle>
          <a:p>
            <a:fld id="{C8445762-0F0D-43E0-8C8D-72DE31AFDBE8}" type="datetimeFigureOut">
              <a:rPr lang="en-US" smtClean="0"/>
              <a:t>3/4/2015</a:t>
            </a:fld>
            <a:endParaRPr lang="en-US"/>
          </a:p>
        </p:txBody>
      </p:sp>
      <p:sp>
        <p:nvSpPr>
          <p:cNvPr id="4" name="Footer Placeholder 3"/>
          <p:cNvSpPr>
            <a:spLocks noGrp="1"/>
          </p:cNvSpPr>
          <p:nvPr>
            <p:ph type="ftr" sz="quarter" idx="2"/>
          </p:nvPr>
        </p:nvSpPr>
        <p:spPr>
          <a:xfrm>
            <a:off x="0" y="6948715"/>
            <a:ext cx="4160937" cy="3652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5276"/>
          </a:xfrm>
          <a:prstGeom prst="rect">
            <a:avLst/>
          </a:prstGeom>
        </p:spPr>
        <p:txBody>
          <a:bodyPr vert="horz" lIns="91440" tIns="45720" rIns="91440" bIns="45720" rtlCol="0" anchor="b"/>
          <a:lstStyle>
            <a:lvl1pPr algn="r">
              <a:defRPr sz="1200"/>
            </a:lvl1pPr>
          </a:lstStyle>
          <a:p>
            <a:fld id="{6AE5C9B6-2703-4093-A9FB-ACBBA414A9A9}" type="slidenum">
              <a:rPr lang="en-US" smtClean="0"/>
              <a:t>‹#›</a:t>
            </a:fld>
            <a:endParaRPr lang="en-US"/>
          </a:p>
        </p:txBody>
      </p:sp>
    </p:spTree>
    <p:extLst>
      <p:ext uri="{BB962C8B-B14F-4D97-AF65-F5344CB8AC3E}">
        <p14:creationId xmlns:p14="http://schemas.microsoft.com/office/powerpoint/2010/main" val="4195591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EC88EACC-B416-4862-AA5F-8BAA3423B9F2}" type="datetimeFigureOut">
              <a:rPr lang="en-US" smtClean="0"/>
              <a:t>3/4/2015</a:t>
            </a:fld>
            <a:endParaRPr lang="en-US"/>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9B764ED2-4E13-42A6-A574-0EC354184D00}" type="slidenum">
              <a:rPr lang="en-US" smtClean="0"/>
              <a:t>‹#›</a:t>
            </a:fld>
            <a:endParaRPr lang="en-US"/>
          </a:p>
        </p:txBody>
      </p:sp>
    </p:spTree>
    <p:extLst>
      <p:ext uri="{BB962C8B-B14F-4D97-AF65-F5344CB8AC3E}">
        <p14:creationId xmlns:p14="http://schemas.microsoft.com/office/powerpoint/2010/main" val="2706996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420D75-17BC-45F3-A683-0FEAC9B7B6F4}" type="datetime1">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76A41-144B-B84B-8834-3DEC244DA6B3}" type="slidenum">
              <a:rPr lang="en-US" smtClean="0"/>
              <a:t>‹#›</a:t>
            </a:fld>
            <a:endParaRPr lang="en-US"/>
          </a:p>
        </p:txBody>
      </p:sp>
    </p:spTree>
    <p:extLst>
      <p:ext uri="{BB962C8B-B14F-4D97-AF65-F5344CB8AC3E}">
        <p14:creationId xmlns:p14="http://schemas.microsoft.com/office/powerpoint/2010/main" val="385581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DFDBA0-4DFF-4F4B-970C-ABA351B8E811}" type="datetime1">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76A41-144B-B84B-8834-3DEC244DA6B3}" type="slidenum">
              <a:rPr lang="en-US" smtClean="0"/>
              <a:t>‹#›</a:t>
            </a:fld>
            <a:endParaRPr lang="en-US"/>
          </a:p>
        </p:txBody>
      </p:sp>
    </p:spTree>
    <p:extLst>
      <p:ext uri="{BB962C8B-B14F-4D97-AF65-F5344CB8AC3E}">
        <p14:creationId xmlns:p14="http://schemas.microsoft.com/office/powerpoint/2010/main" val="177194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49054-5AA1-456F-9A35-1ADE70D3D74D}" type="datetime1">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76A41-144B-B84B-8834-3DEC244DA6B3}" type="slidenum">
              <a:rPr lang="en-US" smtClean="0"/>
              <a:t>‹#›</a:t>
            </a:fld>
            <a:endParaRPr lang="en-US"/>
          </a:p>
        </p:txBody>
      </p:sp>
    </p:spTree>
    <p:extLst>
      <p:ext uri="{BB962C8B-B14F-4D97-AF65-F5344CB8AC3E}">
        <p14:creationId xmlns:p14="http://schemas.microsoft.com/office/powerpoint/2010/main" val="482440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DEB3B-3E3C-43C2-A4D6-90311AEA0B13}" type="datetime1">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76A41-144B-B84B-8834-3DEC244DA6B3}" type="slidenum">
              <a:rPr lang="en-US" smtClean="0"/>
              <a:t>‹#›</a:t>
            </a:fld>
            <a:endParaRPr lang="en-US"/>
          </a:p>
        </p:txBody>
      </p:sp>
    </p:spTree>
    <p:extLst>
      <p:ext uri="{BB962C8B-B14F-4D97-AF65-F5344CB8AC3E}">
        <p14:creationId xmlns:p14="http://schemas.microsoft.com/office/powerpoint/2010/main" val="2646392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ACA2CD-65AE-4061-84E4-7E9B6AB0C8AE}" type="datetime1">
              <a:rPr lang="en-US" smtClean="0"/>
              <a:t>3/4/2015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76A41-144B-B84B-8834-3DEC244DA6B3}" type="slidenum">
              <a:rPr lang="en-US" smtClean="0"/>
              <a:t>‹#›</a:t>
            </a:fld>
            <a:endParaRPr lang="en-US"/>
          </a:p>
        </p:txBody>
      </p:sp>
    </p:spTree>
    <p:extLst>
      <p:ext uri="{BB962C8B-B14F-4D97-AF65-F5344CB8AC3E}">
        <p14:creationId xmlns:p14="http://schemas.microsoft.com/office/powerpoint/2010/main" val="400737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B3FBC0-6745-45E9-A468-06859F902D98}" type="datetime1">
              <a:rPr lang="en-US" smtClean="0"/>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76A41-144B-B84B-8834-3DEC244DA6B3}" type="slidenum">
              <a:rPr lang="en-US" smtClean="0"/>
              <a:t>‹#›</a:t>
            </a:fld>
            <a:endParaRPr lang="en-US"/>
          </a:p>
        </p:txBody>
      </p:sp>
    </p:spTree>
    <p:extLst>
      <p:ext uri="{BB962C8B-B14F-4D97-AF65-F5344CB8AC3E}">
        <p14:creationId xmlns:p14="http://schemas.microsoft.com/office/powerpoint/2010/main" val="81666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3F9657-AEF2-4C73-95FF-E3F5104A7D88}" type="datetime1">
              <a:rPr lang="en-US" smtClean="0"/>
              <a:t>3/4/2015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B76A41-144B-B84B-8834-3DEC244DA6B3}" type="slidenum">
              <a:rPr lang="en-US" smtClean="0"/>
              <a:t>‹#›</a:t>
            </a:fld>
            <a:endParaRPr lang="en-US"/>
          </a:p>
        </p:txBody>
      </p:sp>
    </p:spTree>
    <p:extLst>
      <p:ext uri="{BB962C8B-B14F-4D97-AF65-F5344CB8AC3E}">
        <p14:creationId xmlns:p14="http://schemas.microsoft.com/office/powerpoint/2010/main" val="163478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9A64B0-DC3A-44B3-83E4-0C77679983F1}" type="datetime1">
              <a:rPr lang="en-US" smtClean="0"/>
              <a:t>3/4/2015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B76A41-144B-B84B-8834-3DEC244DA6B3}" type="slidenum">
              <a:rPr lang="en-US" smtClean="0"/>
              <a:t>‹#›</a:t>
            </a:fld>
            <a:endParaRPr lang="en-US"/>
          </a:p>
        </p:txBody>
      </p:sp>
    </p:spTree>
    <p:extLst>
      <p:ext uri="{BB962C8B-B14F-4D97-AF65-F5344CB8AC3E}">
        <p14:creationId xmlns:p14="http://schemas.microsoft.com/office/powerpoint/2010/main" val="254368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C986-749A-4564-AED5-2204CBA2F744}" type="datetime1">
              <a:rPr lang="en-US" smtClean="0"/>
              <a:t>3/4/2015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B76A41-144B-B84B-8834-3DEC244DA6B3}" type="slidenum">
              <a:rPr lang="en-US" smtClean="0"/>
              <a:t>‹#›</a:t>
            </a:fld>
            <a:endParaRPr lang="en-US"/>
          </a:p>
        </p:txBody>
      </p:sp>
    </p:spTree>
    <p:extLst>
      <p:ext uri="{BB962C8B-B14F-4D97-AF65-F5344CB8AC3E}">
        <p14:creationId xmlns:p14="http://schemas.microsoft.com/office/powerpoint/2010/main" val="2407093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8C7DB0-7D4B-452A-B8EE-043F28EDBA31}" type="datetime1">
              <a:rPr lang="en-US" smtClean="0"/>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76A41-144B-B84B-8834-3DEC244DA6B3}" type="slidenum">
              <a:rPr lang="en-US" smtClean="0"/>
              <a:t>‹#›</a:t>
            </a:fld>
            <a:endParaRPr lang="en-US"/>
          </a:p>
        </p:txBody>
      </p:sp>
    </p:spTree>
    <p:extLst>
      <p:ext uri="{BB962C8B-B14F-4D97-AF65-F5344CB8AC3E}">
        <p14:creationId xmlns:p14="http://schemas.microsoft.com/office/powerpoint/2010/main" val="404560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E4FD2-337A-4E0D-8A24-9825EF5E2F34}" type="datetime1">
              <a:rPr lang="en-US" smtClean="0"/>
              <a:t>3/4/2015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B76A41-144B-B84B-8834-3DEC244DA6B3}" type="slidenum">
              <a:rPr lang="en-US" smtClean="0"/>
              <a:t>‹#›</a:t>
            </a:fld>
            <a:endParaRPr lang="en-US"/>
          </a:p>
        </p:txBody>
      </p:sp>
    </p:spTree>
    <p:extLst>
      <p:ext uri="{BB962C8B-B14F-4D97-AF65-F5344CB8AC3E}">
        <p14:creationId xmlns:p14="http://schemas.microsoft.com/office/powerpoint/2010/main" val="1642070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B2B0B-E33A-4107-B916-C686F78B9022}" type="datetime1">
              <a:rPr lang="en-US" smtClean="0"/>
              <a:t>3/4/2015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76A41-144B-B84B-8834-3DEC244DA6B3}" type="slidenum">
              <a:rPr lang="en-US" smtClean="0"/>
              <a:t>‹#›</a:t>
            </a:fld>
            <a:endParaRPr lang="en-US"/>
          </a:p>
        </p:txBody>
      </p:sp>
    </p:spTree>
    <p:extLst>
      <p:ext uri="{BB962C8B-B14F-4D97-AF65-F5344CB8AC3E}">
        <p14:creationId xmlns:p14="http://schemas.microsoft.com/office/powerpoint/2010/main" val="1748527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ubechop.com/watch/373995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normAutofit/>
          </a:bodyPr>
          <a:lstStyle/>
          <a:p>
            <a:r>
              <a:rPr lang="en-US" sz="8800" b="1" smtClean="0"/>
              <a:t>UNIT 5</a:t>
            </a:r>
            <a:endParaRPr lang="en-US" sz="8800" b="1" dirty="0"/>
          </a:p>
        </p:txBody>
      </p:sp>
      <p:sp>
        <p:nvSpPr>
          <p:cNvPr id="3" name="Subtitle 2"/>
          <p:cNvSpPr>
            <a:spLocks noGrp="1"/>
          </p:cNvSpPr>
          <p:nvPr>
            <p:ph type="subTitle" idx="1"/>
          </p:nvPr>
        </p:nvSpPr>
        <p:spPr>
          <a:xfrm>
            <a:off x="413359" y="2896644"/>
            <a:ext cx="8354859" cy="3115848"/>
          </a:xfrm>
        </p:spPr>
        <p:txBody>
          <a:bodyPr>
            <a:noAutofit/>
          </a:bodyPr>
          <a:lstStyle/>
          <a:p>
            <a:r>
              <a:rPr lang="en-US" sz="5400" b="1" dirty="0" smtClean="0">
                <a:solidFill>
                  <a:schemeClr val="tx1"/>
                </a:solidFill>
              </a:rPr>
              <a:t>Institutions of Government: </a:t>
            </a:r>
          </a:p>
          <a:p>
            <a:r>
              <a:rPr lang="en-US" sz="5400" b="1" dirty="0" smtClean="0">
                <a:solidFill>
                  <a:schemeClr val="tx1"/>
                </a:solidFill>
              </a:rPr>
              <a:t>Congress and the Presidency</a:t>
            </a:r>
            <a:endParaRPr lang="en-US" sz="5400" b="1" dirty="0">
              <a:solidFill>
                <a:schemeClr val="tx1"/>
              </a:solidFill>
            </a:endParaRPr>
          </a:p>
        </p:txBody>
      </p:sp>
      <p:sp>
        <p:nvSpPr>
          <p:cNvPr id="4" name="Slide Number Placeholder 3"/>
          <p:cNvSpPr>
            <a:spLocks noGrp="1"/>
          </p:cNvSpPr>
          <p:nvPr>
            <p:ph type="sldNum" sz="quarter" idx="12"/>
          </p:nvPr>
        </p:nvSpPr>
        <p:spPr/>
        <p:txBody>
          <a:bodyPr/>
          <a:lstStyle/>
          <a:p>
            <a:fld id="{A1B76A41-144B-B84B-8834-3DEC244DA6B3}" type="slidenum">
              <a:rPr lang="en-US" smtClean="0"/>
              <a:t>1</a:t>
            </a:fld>
            <a:endParaRPr lang="en-US"/>
          </a:p>
        </p:txBody>
      </p:sp>
    </p:spTree>
    <p:extLst>
      <p:ext uri="{BB962C8B-B14F-4D97-AF65-F5344CB8AC3E}">
        <p14:creationId xmlns:p14="http://schemas.microsoft.com/office/powerpoint/2010/main" val="287948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00"/>
                </a:solidFill>
                <a:effectLst>
                  <a:outerShdw blurRad="38100" dist="38100" dir="2700000" algn="tl">
                    <a:srgbClr val="FFFFFF"/>
                  </a:outerShdw>
                </a:effectLst>
                <a:latin typeface="Calibri" charset="0"/>
              </a:rPr>
              <a:t>SENATE - SIZE</a:t>
            </a:r>
            <a:endParaRPr lang="en-US" dirty="0">
              <a:solidFill>
                <a:srgbClr val="000000"/>
              </a:solidFill>
            </a:endParaRPr>
          </a:p>
        </p:txBody>
      </p:sp>
      <p:sp>
        <p:nvSpPr>
          <p:cNvPr id="3" name="Content Placeholder 2"/>
          <p:cNvSpPr>
            <a:spLocks noGrp="1"/>
          </p:cNvSpPr>
          <p:nvPr>
            <p:ph idx="1"/>
          </p:nvPr>
        </p:nvSpPr>
        <p:spPr/>
        <p:txBody>
          <a:bodyPr>
            <a:noAutofit/>
          </a:bodyPr>
          <a:lstStyle/>
          <a:p>
            <a:r>
              <a:rPr lang="en-US" b="1" dirty="0" smtClean="0">
                <a:solidFill>
                  <a:srgbClr val="000000"/>
                </a:solidFill>
              </a:rPr>
              <a:t>100 members, chosen in statewide elections (</a:t>
            </a:r>
            <a:r>
              <a:rPr lang="ja-JP" altLang="en-US" b="1" dirty="0" smtClean="0">
                <a:solidFill>
                  <a:srgbClr val="000000"/>
                </a:solidFill>
              </a:rPr>
              <a:t>“</a:t>
            </a:r>
            <a:r>
              <a:rPr lang="en-US" b="1" dirty="0" smtClean="0">
                <a:solidFill>
                  <a:srgbClr val="000000"/>
                </a:solidFill>
              </a:rPr>
              <a:t>at large</a:t>
            </a:r>
            <a:r>
              <a:rPr lang="ja-JP" altLang="en-US" b="1" dirty="0" smtClean="0">
                <a:solidFill>
                  <a:srgbClr val="000000"/>
                </a:solidFill>
              </a:rPr>
              <a:t>”</a:t>
            </a:r>
            <a:r>
              <a:rPr lang="en-US" b="1" dirty="0" smtClean="0">
                <a:solidFill>
                  <a:srgbClr val="000000"/>
                </a:solidFill>
              </a:rPr>
              <a:t>).  With a smaller size, the Senate has been a more informal body with less need than the House for as many strict procedures.</a:t>
            </a:r>
          </a:p>
          <a:p>
            <a:pPr marL="0" indent="0">
              <a:buNone/>
            </a:pPr>
            <a:endParaRPr lang="en-US" b="1" dirty="0" smtClean="0">
              <a:solidFill>
                <a:srgbClr val="000000"/>
              </a:solidFill>
            </a:endParaRPr>
          </a:p>
          <a:p>
            <a:r>
              <a:rPr lang="en-US" b="1" dirty="0" smtClean="0">
                <a:solidFill>
                  <a:srgbClr val="000000"/>
                </a:solidFill>
              </a:rPr>
              <a:t>Two members from every state – established in Constitution. </a:t>
            </a:r>
          </a:p>
        </p:txBody>
      </p:sp>
      <p:sp>
        <p:nvSpPr>
          <p:cNvPr id="4" name="Slide Number Placeholder 3"/>
          <p:cNvSpPr>
            <a:spLocks noGrp="1"/>
          </p:cNvSpPr>
          <p:nvPr>
            <p:ph type="sldNum" sz="quarter" idx="12"/>
          </p:nvPr>
        </p:nvSpPr>
        <p:spPr/>
        <p:txBody>
          <a:bodyPr/>
          <a:lstStyle/>
          <a:p>
            <a:fld id="{A1B76A41-144B-B84B-8834-3DEC244DA6B3}" type="slidenum">
              <a:rPr lang="en-US" smtClean="0"/>
              <a:t>10</a:t>
            </a:fld>
            <a:endParaRPr lang="en-US"/>
          </a:p>
        </p:txBody>
      </p:sp>
    </p:spTree>
    <p:extLst>
      <p:ext uri="{BB962C8B-B14F-4D97-AF65-F5344CB8AC3E}">
        <p14:creationId xmlns:p14="http://schemas.microsoft.com/office/powerpoint/2010/main" val="313046781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1662"/>
          </a:xfrm>
        </p:spPr>
        <p:txBody>
          <a:bodyPr>
            <a:normAutofit/>
          </a:bodyPr>
          <a:lstStyle/>
          <a:p>
            <a:r>
              <a:rPr lang="en-US" sz="3200" b="1" dirty="0"/>
              <a:t>CONGRESS VS. THE PRESIDENT </a:t>
            </a:r>
            <a:endParaRPr lang="en-US" sz="3200" dirty="0"/>
          </a:p>
        </p:txBody>
      </p:sp>
      <p:sp>
        <p:nvSpPr>
          <p:cNvPr id="3" name="Content Placeholder 2"/>
          <p:cNvSpPr>
            <a:spLocks noGrp="1"/>
          </p:cNvSpPr>
          <p:nvPr>
            <p:ph idx="1"/>
          </p:nvPr>
        </p:nvSpPr>
        <p:spPr>
          <a:xfrm>
            <a:off x="228600" y="1130300"/>
            <a:ext cx="8686800" cy="5226050"/>
          </a:xfrm>
        </p:spPr>
        <p:txBody>
          <a:bodyPr>
            <a:normAutofit/>
          </a:bodyPr>
          <a:lstStyle/>
          <a:p>
            <a:pPr marL="0" indent="0">
              <a:lnSpc>
                <a:spcPct val="120000"/>
              </a:lnSpc>
              <a:buNone/>
              <a:defRPr/>
            </a:pPr>
            <a:r>
              <a:rPr lang="en-US" sz="2400" b="1" dirty="0" smtClean="0"/>
              <a:t>HISTORICAL BACKGROUND</a:t>
            </a:r>
          </a:p>
          <a:p>
            <a:pPr>
              <a:lnSpc>
                <a:spcPct val="120000"/>
              </a:lnSpc>
              <a:defRPr/>
            </a:pPr>
            <a:r>
              <a:rPr lang="en-US" sz="2100" b="1" dirty="0" smtClean="0"/>
              <a:t>Founders</a:t>
            </a:r>
            <a:r>
              <a:rPr lang="en-US" sz="2100" b="1" dirty="0"/>
              <a:t>' intent on Congress to be the dominant branch</a:t>
            </a:r>
            <a:r>
              <a:rPr lang="en-US" sz="2100" b="1" dirty="0" smtClean="0"/>
              <a:t>.</a:t>
            </a:r>
          </a:p>
          <a:p>
            <a:pPr>
              <a:lnSpc>
                <a:spcPct val="120000"/>
              </a:lnSpc>
              <a:defRPr/>
            </a:pPr>
            <a:endParaRPr lang="en-US" sz="2100" b="1" dirty="0"/>
          </a:p>
          <a:p>
            <a:pPr>
              <a:lnSpc>
                <a:spcPct val="120000"/>
              </a:lnSpc>
              <a:defRPr/>
            </a:pPr>
            <a:r>
              <a:rPr lang="en-US" sz="2100" b="1" dirty="0" smtClean="0"/>
              <a:t>In </a:t>
            </a:r>
            <a:r>
              <a:rPr lang="en-US" sz="2100" b="1" dirty="0"/>
              <a:t>the </a:t>
            </a:r>
            <a:r>
              <a:rPr lang="en-US" sz="2100" b="1" dirty="0" smtClean="0"/>
              <a:t>20</a:t>
            </a:r>
            <a:r>
              <a:rPr lang="en-US" sz="2100" b="1" baseline="30000" dirty="0" smtClean="0"/>
              <a:t>th</a:t>
            </a:r>
            <a:r>
              <a:rPr lang="en-US" sz="2100" b="1" dirty="0" smtClean="0"/>
              <a:t> century</a:t>
            </a:r>
            <a:r>
              <a:rPr lang="en-US" sz="2100" b="1" dirty="0"/>
              <a:t>, the President has generally been more dominant</a:t>
            </a:r>
            <a:r>
              <a:rPr lang="en-US" sz="2100" b="1" dirty="0" smtClean="0"/>
              <a:t>.</a:t>
            </a:r>
          </a:p>
          <a:p>
            <a:pPr>
              <a:lnSpc>
                <a:spcPct val="120000"/>
              </a:lnSpc>
              <a:defRPr/>
            </a:pPr>
            <a:endParaRPr lang="en-US" sz="2400" b="1" dirty="0" smtClean="0"/>
          </a:p>
        </p:txBody>
      </p:sp>
      <p:sp>
        <p:nvSpPr>
          <p:cNvPr id="4" name="Slide Number Placeholder 3"/>
          <p:cNvSpPr>
            <a:spLocks noGrp="1"/>
          </p:cNvSpPr>
          <p:nvPr>
            <p:ph type="sldNum" sz="quarter" idx="12"/>
          </p:nvPr>
        </p:nvSpPr>
        <p:spPr/>
        <p:txBody>
          <a:bodyPr/>
          <a:lstStyle/>
          <a:p>
            <a:fld id="{A1B76A41-144B-B84B-8834-3DEC244DA6B3}" type="slidenum">
              <a:rPr lang="en-US" smtClean="0"/>
              <a:t>100</a:t>
            </a:fld>
            <a:endParaRPr lang="en-US"/>
          </a:p>
        </p:txBody>
      </p:sp>
    </p:spTree>
    <p:extLst>
      <p:ext uri="{BB962C8B-B14F-4D97-AF65-F5344CB8AC3E}">
        <p14:creationId xmlns:p14="http://schemas.microsoft.com/office/powerpoint/2010/main" val="418631206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0262"/>
          </a:xfrm>
        </p:spPr>
        <p:txBody>
          <a:bodyPr>
            <a:noAutofit/>
          </a:bodyPr>
          <a:lstStyle/>
          <a:p>
            <a:r>
              <a:rPr lang="en-US" sz="3200" b="1" dirty="0"/>
              <a:t>SOURCES OF CONFLICT BETWEEN THE PRESIDENT AND CONGRESS</a:t>
            </a:r>
            <a:endParaRPr lang="en-US" sz="3200" dirty="0"/>
          </a:p>
        </p:txBody>
      </p:sp>
      <p:sp>
        <p:nvSpPr>
          <p:cNvPr id="3" name="Content Placeholder 2"/>
          <p:cNvSpPr>
            <a:spLocks noGrp="1"/>
          </p:cNvSpPr>
          <p:nvPr>
            <p:ph idx="1"/>
          </p:nvPr>
        </p:nvSpPr>
        <p:spPr>
          <a:xfrm>
            <a:off x="292100" y="1320800"/>
            <a:ext cx="8648700" cy="5270500"/>
          </a:xfrm>
        </p:spPr>
        <p:txBody>
          <a:bodyPr>
            <a:noAutofit/>
          </a:bodyPr>
          <a:lstStyle/>
          <a:p>
            <a:pPr>
              <a:lnSpc>
                <a:spcPct val="120000"/>
              </a:lnSpc>
              <a:defRPr/>
            </a:pPr>
            <a:r>
              <a:rPr lang="en-US" sz="1600" b="1" dirty="0" smtClean="0"/>
              <a:t>SEPARATION OF POWERS AND CHECKS AND BALANCES</a:t>
            </a:r>
          </a:p>
          <a:p>
            <a:pPr lvl="1">
              <a:lnSpc>
                <a:spcPct val="120000"/>
              </a:lnSpc>
              <a:defRPr/>
            </a:pPr>
            <a:r>
              <a:rPr lang="en-US" sz="1200" b="1" dirty="0" smtClean="0"/>
              <a:t>The </a:t>
            </a:r>
            <a:r>
              <a:rPr lang="en-US" sz="1200" b="1" dirty="0"/>
              <a:t>Constitution is "an invitation to struggle between the President and Congress."  There is </a:t>
            </a:r>
            <a:r>
              <a:rPr lang="en-US" sz="1200" b="1" u="sng" dirty="0"/>
              <a:t>supposed</a:t>
            </a:r>
            <a:r>
              <a:rPr lang="en-US" sz="1200" b="1" dirty="0"/>
              <a:t> to be conflict.</a:t>
            </a:r>
          </a:p>
          <a:p>
            <a:pPr marL="0" indent="0">
              <a:lnSpc>
                <a:spcPct val="120000"/>
              </a:lnSpc>
              <a:buNone/>
              <a:defRPr/>
            </a:pPr>
            <a:endParaRPr lang="en-US" sz="500" b="1" dirty="0"/>
          </a:p>
          <a:p>
            <a:pPr>
              <a:lnSpc>
                <a:spcPct val="120000"/>
              </a:lnSpc>
              <a:defRPr/>
            </a:pPr>
            <a:r>
              <a:rPr lang="en-US" sz="1600" b="1" dirty="0" smtClean="0"/>
              <a:t>EACH REPRESENTS DIFFERENT CONSTITUENCIES:</a:t>
            </a:r>
          </a:p>
          <a:p>
            <a:pPr lvl="1">
              <a:lnSpc>
                <a:spcPct val="120000"/>
              </a:lnSpc>
              <a:defRPr/>
            </a:pPr>
            <a:r>
              <a:rPr lang="en-US" sz="1200" b="1" dirty="0" smtClean="0"/>
              <a:t>Members </a:t>
            </a:r>
            <a:r>
              <a:rPr lang="en-US" sz="1200" b="1" dirty="0"/>
              <a:t>of Congress represent </a:t>
            </a:r>
            <a:r>
              <a:rPr lang="en-US" sz="1200" b="1" u="sng" dirty="0"/>
              <a:t>state and local</a:t>
            </a:r>
            <a:r>
              <a:rPr lang="en-US" sz="1200" b="1" dirty="0"/>
              <a:t> interests ("All politics is local").</a:t>
            </a:r>
          </a:p>
          <a:p>
            <a:pPr lvl="1">
              <a:lnSpc>
                <a:spcPct val="120000"/>
              </a:lnSpc>
              <a:defRPr/>
            </a:pPr>
            <a:r>
              <a:rPr lang="en-US" sz="1200" b="1" dirty="0"/>
              <a:t>The President, however, represents the </a:t>
            </a:r>
            <a:r>
              <a:rPr lang="en-US" sz="1200" b="1" u="sng" dirty="0"/>
              <a:t>national</a:t>
            </a:r>
            <a:r>
              <a:rPr lang="en-US" sz="1200" b="1" dirty="0"/>
              <a:t> interest</a:t>
            </a:r>
            <a:r>
              <a:rPr lang="en-US" sz="1200" b="1" dirty="0" smtClean="0"/>
              <a:t>.</a:t>
            </a:r>
          </a:p>
          <a:p>
            <a:pPr lvl="1">
              <a:lnSpc>
                <a:spcPct val="120000"/>
              </a:lnSpc>
              <a:defRPr/>
            </a:pPr>
            <a:endParaRPr lang="en-US" sz="500" b="1" dirty="0"/>
          </a:p>
          <a:p>
            <a:pPr>
              <a:lnSpc>
                <a:spcPct val="120000"/>
              </a:lnSpc>
              <a:defRPr/>
            </a:pPr>
            <a:r>
              <a:rPr lang="en-US" sz="1600" b="1" dirty="0" smtClean="0"/>
              <a:t>DIFFERENT TIMES OF ELECTION</a:t>
            </a:r>
          </a:p>
          <a:p>
            <a:pPr lvl="1">
              <a:lnSpc>
                <a:spcPct val="120000"/>
              </a:lnSpc>
              <a:defRPr/>
            </a:pPr>
            <a:r>
              <a:rPr lang="en-US" sz="1200" b="1" dirty="0" smtClean="0"/>
              <a:t>Difficult </a:t>
            </a:r>
            <a:r>
              <a:rPr lang="en-US" sz="1200" b="1" dirty="0"/>
              <a:t>for either to gain excessive power for any </a:t>
            </a:r>
            <a:r>
              <a:rPr lang="en-US" sz="1200" b="1" dirty="0" smtClean="0"/>
              <a:t>great length </a:t>
            </a:r>
            <a:r>
              <a:rPr lang="en-US" sz="1200" b="1" dirty="0"/>
              <a:t>of </a:t>
            </a:r>
            <a:r>
              <a:rPr lang="en-US" sz="1200" b="1" dirty="0" smtClean="0"/>
              <a:t>time</a:t>
            </a:r>
          </a:p>
          <a:p>
            <a:pPr lvl="2">
              <a:lnSpc>
                <a:spcPct val="120000"/>
              </a:lnSpc>
              <a:defRPr/>
            </a:pPr>
            <a:r>
              <a:rPr lang="en-US" sz="1200" b="1" dirty="0" smtClean="0"/>
              <a:t>Clinton </a:t>
            </a:r>
            <a:r>
              <a:rPr lang="en-US" sz="1200" b="1" dirty="0"/>
              <a:t>was elected in '92 </a:t>
            </a:r>
            <a:r>
              <a:rPr lang="en-US" sz="1200" b="1" dirty="0" smtClean="0"/>
              <a:t>with a </a:t>
            </a:r>
            <a:r>
              <a:rPr lang="en-US" sz="1200" b="1" dirty="0"/>
              <a:t>majority of Democrats in Congress, but just two years later the Republicans captured a majority of both houses</a:t>
            </a:r>
            <a:r>
              <a:rPr lang="en-US" sz="1200" b="1" dirty="0" smtClean="0"/>
              <a:t>.</a:t>
            </a:r>
          </a:p>
          <a:p>
            <a:pPr marL="0" indent="0">
              <a:lnSpc>
                <a:spcPct val="120000"/>
              </a:lnSpc>
              <a:buNone/>
              <a:defRPr/>
            </a:pPr>
            <a:endParaRPr lang="en-US" sz="500" b="1" dirty="0"/>
          </a:p>
          <a:p>
            <a:pPr>
              <a:lnSpc>
                <a:spcPct val="120000"/>
              </a:lnSpc>
              <a:defRPr/>
            </a:pPr>
            <a:r>
              <a:rPr lang="en-US" sz="1600" b="1" dirty="0" smtClean="0"/>
              <a:t>PARTISANSHIP</a:t>
            </a:r>
            <a:endParaRPr lang="en-US" sz="1200" b="1" dirty="0"/>
          </a:p>
          <a:p>
            <a:pPr lvl="1">
              <a:lnSpc>
                <a:spcPct val="120000"/>
              </a:lnSpc>
              <a:defRPr/>
            </a:pPr>
            <a:r>
              <a:rPr lang="en-US" sz="1200" b="1" dirty="0" smtClean="0"/>
              <a:t>Since </a:t>
            </a:r>
            <a:r>
              <a:rPr lang="en-US" sz="1200" b="1" dirty="0"/>
              <a:t>1952, Presidents have often faced a Congress that has had a majority </a:t>
            </a:r>
            <a:r>
              <a:rPr lang="en-US" sz="1200" b="1" dirty="0" smtClean="0"/>
              <a:t>of the </a:t>
            </a:r>
            <a:r>
              <a:rPr lang="en-US" sz="1200" b="1" dirty="0"/>
              <a:t>opposing party.</a:t>
            </a:r>
          </a:p>
          <a:p>
            <a:pPr lvl="1">
              <a:lnSpc>
                <a:spcPct val="120000"/>
              </a:lnSpc>
              <a:defRPr/>
            </a:pPr>
            <a:r>
              <a:rPr lang="en-US" sz="1200" b="1" dirty="0" smtClean="0"/>
              <a:t>Even </a:t>
            </a:r>
            <a:r>
              <a:rPr lang="en-US" sz="1200" b="1" dirty="0"/>
              <a:t>when the Congress has a majority of the same party as the President, </a:t>
            </a:r>
            <a:r>
              <a:rPr lang="en-US" sz="1200" b="1" dirty="0" smtClean="0"/>
              <a:t>intra-party </a:t>
            </a:r>
            <a:r>
              <a:rPr lang="en-US" sz="1200" b="1" dirty="0"/>
              <a:t>struggles are common.  With the weakening of political parties, </a:t>
            </a:r>
            <a:r>
              <a:rPr lang="en-US" sz="1200" b="1" dirty="0" smtClean="0"/>
              <a:t>the President does </a:t>
            </a:r>
            <a:r>
              <a:rPr lang="en-US" sz="1200" b="1" dirty="0"/>
              <a:t>not have a strong "hold" on members of his own party in Congress.  For example, </a:t>
            </a:r>
            <a:r>
              <a:rPr lang="en-US" sz="1200" b="1" dirty="0" smtClean="0"/>
              <a:t>some </a:t>
            </a:r>
            <a:r>
              <a:rPr lang="en-US" sz="1200" b="1" dirty="0"/>
              <a:t>congressional Republicans </a:t>
            </a:r>
            <a:r>
              <a:rPr lang="en-US" sz="1200" b="1" dirty="0" smtClean="0"/>
              <a:t>wanted </a:t>
            </a:r>
            <a:r>
              <a:rPr lang="en-US" sz="1200" b="1" dirty="0"/>
              <a:t>a stricter immigration policy than Bush 43</a:t>
            </a:r>
            <a:r>
              <a:rPr lang="en-US" sz="1200" b="1" dirty="0" smtClean="0"/>
              <a:t>.</a:t>
            </a:r>
          </a:p>
          <a:p>
            <a:pPr lvl="1">
              <a:lnSpc>
                <a:spcPct val="120000"/>
              </a:lnSpc>
              <a:defRPr/>
            </a:pPr>
            <a:endParaRPr lang="en-US" sz="500" b="1" dirty="0" smtClean="0"/>
          </a:p>
          <a:p>
            <a:pPr>
              <a:lnSpc>
                <a:spcPct val="120000"/>
              </a:lnSpc>
              <a:defRPr/>
            </a:pPr>
            <a:r>
              <a:rPr lang="en-US" sz="1600" b="1" dirty="0" smtClean="0"/>
              <a:t>“TWO PRESIDENCIES” THESIS</a:t>
            </a:r>
          </a:p>
          <a:p>
            <a:pPr lvl="1">
              <a:lnSpc>
                <a:spcPct val="120000"/>
              </a:lnSpc>
              <a:defRPr/>
            </a:pPr>
            <a:r>
              <a:rPr lang="en-US" sz="1200" b="1" dirty="0" smtClean="0"/>
              <a:t>Congress </a:t>
            </a:r>
            <a:r>
              <a:rPr lang="en-US" sz="1200" b="1" dirty="0"/>
              <a:t>tends to be more cooperative with the President on foreign policy and national security issues (esp. in a crisis), but is less cooperative on domestic and economic issues.</a:t>
            </a:r>
          </a:p>
          <a:p>
            <a:pPr lvl="1">
              <a:lnSpc>
                <a:spcPct val="120000"/>
              </a:lnSpc>
              <a:defRPr/>
            </a:pPr>
            <a:endParaRPr lang="en-US" b="1" dirty="0"/>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101</a:t>
            </a:fld>
            <a:endParaRPr lang="en-US"/>
          </a:p>
        </p:txBody>
      </p:sp>
    </p:spTree>
    <p:extLst>
      <p:ext uri="{BB962C8B-B14F-4D97-AF65-F5344CB8AC3E}">
        <p14:creationId xmlns:p14="http://schemas.microsoft.com/office/powerpoint/2010/main" val="54632287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8662"/>
          </a:xfrm>
        </p:spPr>
        <p:txBody>
          <a:bodyPr>
            <a:noAutofit/>
          </a:bodyPr>
          <a:lstStyle/>
          <a:p>
            <a:r>
              <a:rPr lang="en-US" sz="2800" b="1" dirty="0" smtClean="0"/>
              <a:t>SOURCES OF PRESIDENTIAL INFLUENCE ON CONGRESS</a:t>
            </a:r>
            <a:endParaRPr lang="en-US" sz="2800" b="1" dirty="0"/>
          </a:p>
        </p:txBody>
      </p:sp>
      <p:sp>
        <p:nvSpPr>
          <p:cNvPr id="3" name="Content Placeholder 2"/>
          <p:cNvSpPr>
            <a:spLocks noGrp="1"/>
          </p:cNvSpPr>
          <p:nvPr>
            <p:ph idx="1"/>
          </p:nvPr>
        </p:nvSpPr>
        <p:spPr>
          <a:xfrm>
            <a:off x="279400" y="1092200"/>
            <a:ext cx="8623300" cy="5372100"/>
          </a:xfrm>
        </p:spPr>
        <p:txBody>
          <a:bodyPr>
            <a:normAutofit fontScale="47500" lnSpcReduction="20000"/>
          </a:bodyPr>
          <a:lstStyle/>
          <a:p>
            <a:pPr>
              <a:lnSpc>
                <a:spcPct val="120000"/>
              </a:lnSpc>
              <a:defRPr/>
            </a:pPr>
            <a:r>
              <a:rPr lang="en-US" b="1" dirty="0" smtClean="0"/>
              <a:t>USE OF MEDIA</a:t>
            </a:r>
          </a:p>
          <a:p>
            <a:pPr lvl="1">
              <a:lnSpc>
                <a:spcPct val="120000"/>
              </a:lnSpc>
              <a:defRPr/>
            </a:pPr>
            <a:r>
              <a:rPr lang="en-US" b="1" dirty="0" smtClean="0"/>
              <a:t>Media </a:t>
            </a:r>
            <a:r>
              <a:rPr lang="en-US" b="1" dirty="0"/>
              <a:t>focuses more on a single person than on 535 people.  </a:t>
            </a:r>
            <a:endParaRPr lang="en-US" b="1" dirty="0" smtClean="0"/>
          </a:p>
          <a:p>
            <a:pPr lvl="1">
              <a:lnSpc>
                <a:spcPct val="120000"/>
              </a:lnSpc>
              <a:defRPr/>
            </a:pPr>
            <a:r>
              <a:rPr lang="en-US" b="1" dirty="0" smtClean="0"/>
              <a:t>President </a:t>
            </a:r>
            <a:r>
              <a:rPr lang="en-US" b="1" dirty="0"/>
              <a:t>can easily go directly to the people with his case. </a:t>
            </a:r>
            <a:endParaRPr lang="en-US" b="1" dirty="0" smtClean="0"/>
          </a:p>
          <a:p>
            <a:pPr marL="0" indent="0">
              <a:lnSpc>
                <a:spcPct val="120000"/>
              </a:lnSpc>
              <a:buNone/>
              <a:defRPr/>
            </a:pPr>
            <a:endParaRPr lang="en-US" b="1" dirty="0"/>
          </a:p>
          <a:p>
            <a:pPr>
              <a:lnSpc>
                <a:spcPct val="120000"/>
              </a:lnSpc>
              <a:defRPr/>
            </a:pPr>
            <a:r>
              <a:rPr lang="en-US" b="1" dirty="0" smtClean="0"/>
              <a:t>"MANDATE FROM THE PEOPLE" </a:t>
            </a:r>
            <a:r>
              <a:rPr lang="en-US" b="1" dirty="0"/>
              <a:t>after winning election by a large margin</a:t>
            </a:r>
            <a:r>
              <a:rPr lang="en-US" b="1" dirty="0" smtClean="0"/>
              <a:t>.</a:t>
            </a:r>
          </a:p>
          <a:p>
            <a:pPr marL="0" indent="0">
              <a:lnSpc>
                <a:spcPct val="120000"/>
              </a:lnSpc>
              <a:buNone/>
              <a:defRPr/>
            </a:pPr>
            <a:endParaRPr lang="en-US" b="1" dirty="0"/>
          </a:p>
          <a:p>
            <a:pPr>
              <a:lnSpc>
                <a:spcPct val="120000"/>
              </a:lnSpc>
              <a:defRPr/>
            </a:pPr>
            <a:r>
              <a:rPr lang="en-US" b="1" dirty="0" smtClean="0"/>
              <a:t>PATRONAGE</a:t>
            </a:r>
            <a:endParaRPr lang="en-US" b="1" dirty="0"/>
          </a:p>
          <a:p>
            <a:pPr lvl="1">
              <a:lnSpc>
                <a:spcPct val="120000"/>
              </a:lnSpc>
              <a:defRPr/>
            </a:pPr>
            <a:r>
              <a:rPr lang="en-US" b="1" dirty="0" smtClean="0"/>
              <a:t>Enables </a:t>
            </a:r>
            <a:r>
              <a:rPr lang="en-US" b="1" dirty="0"/>
              <a:t>a President to carry out policy his way.</a:t>
            </a:r>
          </a:p>
          <a:p>
            <a:pPr lvl="1">
              <a:lnSpc>
                <a:spcPct val="120000"/>
              </a:lnSpc>
              <a:defRPr/>
            </a:pPr>
            <a:r>
              <a:rPr lang="en-US" b="1" dirty="0" smtClean="0"/>
              <a:t>Enables </a:t>
            </a:r>
            <a:r>
              <a:rPr lang="en-US" b="1" dirty="0"/>
              <a:t>a President to cultivate members of Congress by seeking their input on </a:t>
            </a:r>
            <a:r>
              <a:rPr lang="en-US" b="1" dirty="0" smtClean="0"/>
              <a:t>appointments.</a:t>
            </a:r>
          </a:p>
          <a:p>
            <a:pPr marL="457200" lvl="1" indent="0">
              <a:lnSpc>
                <a:spcPct val="120000"/>
              </a:lnSpc>
              <a:buNone/>
              <a:defRPr/>
            </a:pPr>
            <a:endParaRPr lang="en-US" b="1" dirty="0" smtClean="0"/>
          </a:p>
          <a:p>
            <a:pPr>
              <a:lnSpc>
                <a:spcPct val="120000"/>
              </a:lnSpc>
              <a:defRPr/>
            </a:pPr>
            <a:r>
              <a:rPr lang="en-US" b="1" dirty="0"/>
              <a:t>CHIEF OF PARTY ROLE</a:t>
            </a:r>
          </a:p>
          <a:p>
            <a:pPr lvl="1">
              <a:lnSpc>
                <a:spcPct val="120000"/>
              </a:lnSpc>
              <a:defRPr/>
            </a:pPr>
            <a:r>
              <a:rPr lang="en-US" b="1" dirty="0"/>
              <a:t>Convincing members of Congress to act in interests of "party unity."</a:t>
            </a:r>
          </a:p>
          <a:p>
            <a:pPr>
              <a:lnSpc>
                <a:spcPct val="120000"/>
              </a:lnSpc>
              <a:defRPr/>
            </a:pPr>
            <a:endParaRPr lang="en-US" b="1" dirty="0"/>
          </a:p>
          <a:p>
            <a:pPr>
              <a:lnSpc>
                <a:spcPct val="120000"/>
              </a:lnSpc>
              <a:defRPr/>
            </a:pPr>
            <a:r>
              <a:rPr lang="en-US" b="1" dirty="0"/>
              <a:t>PERSONAL LOBBYING OF MEMBERS OF CONGRESS</a:t>
            </a:r>
          </a:p>
          <a:p>
            <a:pPr lvl="1">
              <a:lnSpc>
                <a:spcPct val="120000"/>
              </a:lnSpc>
              <a:defRPr/>
            </a:pPr>
            <a:r>
              <a:rPr lang="en-US" b="1" dirty="0"/>
              <a:t>Use of both favors and punishment for  cooperative or uncooperative members.</a:t>
            </a:r>
          </a:p>
          <a:p>
            <a:pPr>
              <a:lnSpc>
                <a:spcPct val="120000"/>
              </a:lnSpc>
              <a:defRPr/>
            </a:pPr>
            <a:endParaRPr lang="en-US" b="1" dirty="0"/>
          </a:p>
          <a:p>
            <a:pPr>
              <a:lnSpc>
                <a:spcPct val="120000"/>
              </a:lnSpc>
              <a:defRPr/>
            </a:pPr>
            <a:r>
              <a:rPr lang="en-US" b="1" dirty="0"/>
              <a:t>VETO, OR ITS </a:t>
            </a:r>
            <a:r>
              <a:rPr lang="en-US" b="1" u="sng" dirty="0"/>
              <a:t>THREAT</a:t>
            </a:r>
          </a:p>
          <a:p>
            <a:pPr lvl="1">
              <a:lnSpc>
                <a:spcPct val="120000"/>
              </a:lnSpc>
              <a:defRPr/>
            </a:pPr>
            <a:r>
              <a:rPr lang="en-US" b="1" dirty="0"/>
              <a:t>93% of vetoes are not overridden, so even the threat of a veto carries weight.</a:t>
            </a:r>
          </a:p>
          <a:p>
            <a:pPr marL="0" indent="0">
              <a:lnSpc>
                <a:spcPct val="120000"/>
              </a:lnSpc>
              <a:buNone/>
              <a:defRPr/>
            </a:pPr>
            <a:endParaRPr lang="en-US" b="1" dirty="0"/>
          </a:p>
          <a:p>
            <a:pPr>
              <a:lnSpc>
                <a:spcPct val="120000"/>
              </a:lnSpc>
              <a:defRPr/>
            </a:pPr>
            <a:r>
              <a:rPr lang="en-US" b="1" dirty="0"/>
              <a:t>PRESENCE OF A NATIONAL EMERGENCY</a:t>
            </a:r>
            <a:endParaRPr lang="en-US" dirty="0"/>
          </a:p>
          <a:p>
            <a:pPr lvl="1">
              <a:lnSpc>
                <a:spcPct val="120000"/>
              </a:lnSpc>
              <a:defRPr/>
            </a:pPr>
            <a:endParaRPr lang="en-US" b="1" dirty="0" smtClean="0"/>
          </a:p>
        </p:txBody>
      </p:sp>
      <p:sp>
        <p:nvSpPr>
          <p:cNvPr id="4" name="Slide Number Placeholder 3"/>
          <p:cNvSpPr>
            <a:spLocks noGrp="1"/>
          </p:cNvSpPr>
          <p:nvPr>
            <p:ph type="sldNum" sz="quarter" idx="12"/>
          </p:nvPr>
        </p:nvSpPr>
        <p:spPr/>
        <p:txBody>
          <a:bodyPr/>
          <a:lstStyle/>
          <a:p>
            <a:fld id="{A1B76A41-144B-B84B-8834-3DEC244DA6B3}" type="slidenum">
              <a:rPr lang="en-US" smtClean="0"/>
              <a:t>102</a:t>
            </a:fld>
            <a:endParaRPr lang="en-US"/>
          </a:p>
        </p:txBody>
      </p:sp>
    </p:spTree>
    <p:extLst>
      <p:ext uri="{BB962C8B-B14F-4D97-AF65-F5344CB8AC3E}">
        <p14:creationId xmlns:p14="http://schemas.microsoft.com/office/powerpoint/2010/main" val="309366061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00FF"/>
                </a:solidFill>
              </a:rPr>
              <a:t>FREE RESPONSE QUESTION</a:t>
            </a:r>
            <a:endParaRPr lang="en-US" sz="3600" b="1" dirty="0">
              <a:solidFill>
                <a:srgbClr val="0000FF"/>
              </a:solidFill>
            </a:endParaRPr>
          </a:p>
        </p:txBody>
      </p:sp>
      <p:sp>
        <p:nvSpPr>
          <p:cNvPr id="3" name="Content Placeholder 2"/>
          <p:cNvSpPr>
            <a:spLocks noGrp="1"/>
          </p:cNvSpPr>
          <p:nvPr>
            <p:ph idx="1"/>
          </p:nvPr>
        </p:nvSpPr>
        <p:spPr>
          <a:xfrm>
            <a:off x="457200" y="1231901"/>
            <a:ext cx="8229600" cy="4978400"/>
          </a:xfrm>
        </p:spPr>
        <p:txBody>
          <a:bodyPr>
            <a:noAutofit/>
          </a:bodyPr>
          <a:lstStyle/>
          <a:p>
            <a:pPr marL="0" indent="0">
              <a:buNone/>
            </a:pPr>
            <a:r>
              <a:rPr lang="en-US" sz="2000" b="1" i="1" dirty="0">
                <a:solidFill>
                  <a:srgbClr val="0000FF"/>
                </a:solidFill>
              </a:rPr>
              <a:t>Presidential approval ratings fluctuate over the course of each presidential administration.</a:t>
            </a:r>
            <a:endParaRPr lang="en-US" sz="2000" dirty="0">
              <a:solidFill>
                <a:srgbClr val="0000FF"/>
              </a:solidFill>
            </a:endParaRPr>
          </a:p>
          <a:p>
            <a:pPr marL="0" indent="0">
              <a:buNone/>
            </a:pPr>
            <a:endParaRPr lang="en-US" sz="2000" dirty="0">
              <a:solidFill>
                <a:srgbClr val="0000FF"/>
              </a:solidFill>
            </a:endParaRPr>
          </a:p>
          <a:p>
            <a:pPr marL="457200" lvl="0" indent="-457200">
              <a:buFont typeface="+mj-lt"/>
              <a:buAutoNum type="alphaLcParenR"/>
            </a:pPr>
            <a:r>
              <a:rPr lang="en-US" sz="2000" b="1" i="1" dirty="0">
                <a:solidFill>
                  <a:srgbClr val="0000FF"/>
                </a:solidFill>
              </a:rPr>
              <a:t>Identify two factors that decrease presidential approval ratings, and explain why each factor has that effect</a:t>
            </a:r>
            <a:r>
              <a:rPr lang="en-US" sz="2000" b="1" i="1" dirty="0" smtClean="0">
                <a:solidFill>
                  <a:srgbClr val="0000FF"/>
                </a:solidFill>
              </a:rPr>
              <a:t>.</a:t>
            </a:r>
          </a:p>
          <a:p>
            <a:pPr marL="457200" lvl="0" indent="-457200">
              <a:buFont typeface="+mj-lt"/>
              <a:buAutoNum type="alphaLcParenR"/>
            </a:pPr>
            <a:endParaRPr lang="en-US" sz="2000" dirty="0">
              <a:solidFill>
                <a:srgbClr val="0000FF"/>
              </a:solidFill>
            </a:endParaRPr>
          </a:p>
          <a:p>
            <a:pPr marL="457200" lvl="0" indent="-457200">
              <a:buFont typeface="+mj-lt"/>
              <a:buAutoNum type="alphaLcParenR"/>
            </a:pPr>
            <a:r>
              <a:rPr lang="en-US" sz="2000" b="1" i="1" dirty="0">
                <a:solidFill>
                  <a:srgbClr val="0000FF"/>
                </a:solidFill>
              </a:rPr>
              <a:t>Identify two factors that increase presidential approval ratings, and explain why each factor has that effect.</a:t>
            </a:r>
            <a:endParaRPr lang="en-US" sz="2000" dirty="0">
              <a:solidFill>
                <a:srgbClr val="0000FF"/>
              </a:solidFill>
            </a:endParaRPr>
          </a:p>
        </p:txBody>
      </p:sp>
      <p:sp>
        <p:nvSpPr>
          <p:cNvPr id="4" name="Slide Number Placeholder 3"/>
          <p:cNvSpPr>
            <a:spLocks noGrp="1"/>
          </p:cNvSpPr>
          <p:nvPr>
            <p:ph type="sldNum" sz="quarter" idx="12"/>
          </p:nvPr>
        </p:nvSpPr>
        <p:spPr/>
        <p:txBody>
          <a:bodyPr/>
          <a:lstStyle/>
          <a:p>
            <a:fld id="{A1B76A41-144B-B84B-8834-3DEC244DA6B3}" type="slidenum">
              <a:rPr lang="en-US" smtClean="0"/>
              <a:t>103</a:t>
            </a:fld>
            <a:endParaRPr lang="en-US"/>
          </a:p>
        </p:txBody>
      </p:sp>
    </p:spTree>
    <p:extLst>
      <p:ext uri="{BB962C8B-B14F-4D97-AF65-F5344CB8AC3E}">
        <p14:creationId xmlns:p14="http://schemas.microsoft.com/office/powerpoint/2010/main" val="201752946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8000"/>
                </a:solidFill>
              </a:rPr>
              <a:t>FREE RESPONSE RUBRIC</a:t>
            </a:r>
            <a:endParaRPr lang="en-US" sz="3600" b="1" dirty="0">
              <a:solidFill>
                <a:srgbClr val="008000"/>
              </a:solidFill>
            </a:endParaRPr>
          </a:p>
        </p:txBody>
      </p:sp>
      <p:sp>
        <p:nvSpPr>
          <p:cNvPr id="4" name="Slide Number Placeholder 3"/>
          <p:cNvSpPr>
            <a:spLocks noGrp="1"/>
          </p:cNvSpPr>
          <p:nvPr>
            <p:ph type="sldNum" sz="quarter" idx="12"/>
          </p:nvPr>
        </p:nvSpPr>
        <p:spPr/>
        <p:txBody>
          <a:bodyPr/>
          <a:lstStyle/>
          <a:p>
            <a:fld id="{A1B76A41-144B-B84B-8834-3DEC244DA6B3}" type="slidenum">
              <a:rPr lang="en-US" smtClean="0"/>
              <a:t>104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54767529"/>
              </p:ext>
            </p:extLst>
          </p:nvPr>
        </p:nvGraphicFramePr>
        <p:xfrm>
          <a:off x="708238" y="990600"/>
          <a:ext cx="7660364" cy="5365750"/>
        </p:xfrm>
        <a:graphic>
          <a:graphicData uri="http://schemas.openxmlformats.org/presentationml/2006/ole">
            <mc:AlternateContent xmlns:mc="http://schemas.openxmlformats.org/markup-compatibility/2006">
              <mc:Choice xmlns:v="urn:schemas-microsoft-com:vml" Requires="v">
                <p:oleObj spid="_x0000_s2072" name="Document" r:id="rId3" imgW="6083300" imgH="5537200" progId="Word.Document.12">
                  <p:embed/>
                </p:oleObj>
              </mc:Choice>
              <mc:Fallback>
                <p:oleObj name="Document" r:id="rId3" imgW="6083300" imgH="5537200" progId="Word.Document.12">
                  <p:embed/>
                  <p:pic>
                    <p:nvPicPr>
                      <p:cNvPr id="0" name=""/>
                      <p:cNvPicPr/>
                      <p:nvPr/>
                    </p:nvPicPr>
                    <p:blipFill>
                      <a:blip r:embed="rId4"/>
                      <a:stretch>
                        <a:fillRect/>
                      </a:stretch>
                    </p:blipFill>
                    <p:spPr>
                      <a:xfrm>
                        <a:off x="708238" y="990600"/>
                        <a:ext cx="7660364" cy="5365750"/>
                      </a:xfrm>
                      <a:prstGeom prst="rect">
                        <a:avLst/>
                      </a:prstGeom>
                    </p:spPr>
                  </p:pic>
                </p:oleObj>
              </mc:Fallback>
            </mc:AlternateContent>
          </a:graphicData>
        </a:graphic>
      </p:graphicFrame>
    </p:spTree>
    <p:extLst>
      <p:ext uri="{BB962C8B-B14F-4D97-AF65-F5344CB8AC3E}">
        <p14:creationId xmlns:p14="http://schemas.microsoft.com/office/powerpoint/2010/main" val="285957479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all" dirty="0"/>
              <a:t>Lesson </a:t>
            </a:r>
            <a:r>
              <a:rPr lang="en-US" b="1" cap="all" dirty="0" smtClean="0"/>
              <a:t>32</a:t>
            </a:r>
            <a:r>
              <a:rPr lang="en-US" b="1" dirty="0"/>
              <a:t/>
            </a:r>
            <a:br>
              <a:rPr lang="en-US" b="1" dirty="0"/>
            </a:br>
            <a:r>
              <a:rPr lang="en-US" b="1" dirty="0" smtClean="0"/>
              <a:t>361-374</a:t>
            </a:r>
            <a:endParaRPr lang="en-US" b="1" dirty="0"/>
          </a:p>
        </p:txBody>
      </p:sp>
      <p:sp>
        <p:nvSpPr>
          <p:cNvPr id="3" name="Content Placeholder 2"/>
          <p:cNvSpPr>
            <a:spLocks noGrp="1"/>
          </p:cNvSpPr>
          <p:nvPr>
            <p:ph idx="1"/>
          </p:nvPr>
        </p:nvSpPr>
        <p:spPr>
          <a:xfrm>
            <a:off x="457200" y="1993900"/>
            <a:ext cx="8229600" cy="4132263"/>
          </a:xfrm>
        </p:spPr>
        <p:txBody>
          <a:bodyPr>
            <a:normAutofit/>
          </a:bodyPr>
          <a:lstStyle/>
          <a:p>
            <a:pPr marL="0" indent="0" algn="ctr">
              <a:buFontTx/>
              <a:buNone/>
              <a:defRPr/>
            </a:pPr>
            <a:r>
              <a:rPr lang="en-US" sz="4800" b="1" dirty="0"/>
              <a:t>(11.4) The President’s Job </a:t>
            </a:r>
            <a:endParaRPr lang="en-US" sz="4800" b="1" dirty="0" smtClean="0"/>
          </a:p>
          <a:p>
            <a:pPr marL="0" indent="0" algn="ctr">
              <a:buFontTx/>
              <a:buNone/>
              <a:defRPr/>
            </a:pPr>
            <a:r>
              <a:rPr lang="en-US" sz="4800" b="1" dirty="0" smtClean="0"/>
              <a:t>–</a:t>
            </a:r>
          </a:p>
          <a:p>
            <a:pPr marL="0" indent="0" algn="ctr">
              <a:buFontTx/>
              <a:buNone/>
              <a:defRPr/>
            </a:pPr>
            <a:r>
              <a:rPr lang="en-US" sz="4800" b="1" dirty="0" smtClean="0"/>
              <a:t> </a:t>
            </a:r>
            <a:r>
              <a:rPr lang="en-US" sz="4800" b="1" dirty="0"/>
              <a:t>(11.6) Judging Presidents</a:t>
            </a:r>
          </a:p>
        </p:txBody>
      </p:sp>
      <p:sp>
        <p:nvSpPr>
          <p:cNvPr id="4" name="Slide Number Placeholder 3"/>
          <p:cNvSpPr>
            <a:spLocks noGrp="1"/>
          </p:cNvSpPr>
          <p:nvPr>
            <p:ph type="sldNum" sz="quarter" idx="12"/>
          </p:nvPr>
        </p:nvSpPr>
        <p:spPr/>
        <p:txBody>
          <a:bodyPr/>
          <a:lstStyle/>
          <a:p>
            <a:fld id="{A1B76A41-144B-B84B-8834-3DEC244DA6B3}" type="slidenum">
              <a:rPr lang="en-US" smtClean="0"/>
              <a:t>105</a:t>
            </a:fld>
            <a:endParaRPr lang="en-US"/>
          </a:p>
        </p:txBody>
      </p:sp>
    </p:spTree>
    <p:extLst>
      <p:ext uri="{BB962C8B-B14F-4D97-AF65-F5344CB8AC3E}">
        <p14:creationId xmlns:p14="http://schemas.microsoft.com/office/powerpoint/2010/main" val="82298483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9043"/>
          </a:xfrm>
        </p:spPr>
        <p:txBody>
          <a:bodyPr>
            <a:normAutofit/>
          </a:bodyPr>
          <a:lstStyle/>
          <a:p>
            <a:r>
              <a:rPr lang="en-US" sz="3200" b="1" dirty="0"/>
              <a:t>THE IMPERIAL PRESIDENCY</a:t>
            </a:r>
            <a:endParaRPr lang="en-US" sz="3200" dirty="0"/>
          </a:p>
        </p:txBody>
      </p:sp>
      <p:sp>
        <p:nvSpPr>
          <p:cNvPr id="3" name="Content Placeholder 2"/>
          <p:cNvSpPr>
            <a:spLocks noGrp="1"/>
          </p:cNvSpPr>
          <p:nvPr>
            <p:ph idx="1"/>
          </p:nvPr>
        </p:nvSpPr>
        <p:spPr>
          <a:xfrm>
            <a:off x="457200" y="1188626"/>
            <a:ext cx="8229600" cy="5167724"/>
          </a:xfrm>
        </p:spPr>
        <p:txBody>
          <a:bodyPr>
            <a:normAutofit fontScale="55000" lnSpcReduction="20000"/>
          </a:bodyPr>
          <a:lstStyle/>
          <a:p>
            <a:pPr lvl="0" fontAlgn="base" hangingPunct="0"/>
            <a:r>
              <a:rPr lang="en-US" sz="3600" b="1" dirty="0"/>
              <a:t>Throughout much of this century, the President has been the “great engine of democracy.”  </a:t>
            </a:r>
            <a:endParaRPr lang="en-US" sz="4000" b="1" dirty="0"/>
          </a:p>
          <a:p>
            <a:pPr lvl="0" fontAlgn="base" hangingPunct="0"/>
            <a:endParaRPr lang="en-US" sz="3600" b="1" dirty="0" smtClean="0"/>
          </a:p>
          <a:p>
            <a:pPr lvl="0" fontAlgn="base" hangingPunct="0"/>
            <a:r>
              <a:rPr lang="en-US" sz="3600" b="1" dirty="0" smtClean="0"/>
              <a:t>The </a:t>
            </a:r>
            <a:r>
              <a:rPr lang="en-US" sz="3600" b="1" dirty="0"/>
              <a:t>President was </a:t>
            </a:r>
            <a:r>
              <a:rPr lang="en-US" sz="3600" b="1" u="sng" dirty="0"/>
              <a:t>supposed</a:t>
            </a:r>
            <a:r>
              <a:rPr lang="en-US" sz="3600" b="1" dirty="0"/>
              <a:t> to exercise great power to meet his goals.  </a:t>
            </a:r>
            <a:endParaRPr lang="en-US" sz="4000" b="1" dirty="0"/>
          </a:p>
          <a:p>
            <a:pPr lvl="0" fontAlgn="base" hangingPunct="0"/>
            <a:endParaRPr lang="en-US" sz="3600" b="1" dirty="0" smtClean="0"/>
          </a:p>
          <a:p>
            <a:pPr lvl="0" fontAlgn="base" hangingPunct="0"/>
            <a:r>
              <a:rPr lang="en-US" sz="3600" b="1" dirty="0" smtClean="0"/>
              <a:t>In </a:t>
            </a:r>
            <a:r>
              <a:rPr lang="en-US" sz="3600" b="1" dirty="0"/>
              <a:t>the wake of the Vietnam War and Watergate, however, Congress reasserted itself against what came to be seen as an “Imperial Presidency.”</a:t>
            </a:r>
            <a:endParaRPr lang="en-US" sz="4000" b="1" dirty="0"/>
          </a:p>
          <a:p>
            <a:pPr lvl="0" fontAlgn="base" hangingPunct="0"/>
            <a:endParaRPr lang="en-US" sz="3600" b="1" dirty="0" smtClean="0"/>
          </a:p>
          <a:p>
            <a:pPr lvl="0" fontAlgn="base" hangingPunct="0"/>
            <a:r>
              <a:rPr lang="en-US" sz="3600" b="1" dirty="0" smtClean="0"/>
              <a:t>The </a:t>
            </a:r>
            <a:r>
              <a:rPr lang="en-US" sz="3600" b="1" dirty="0"/>
              <a:t>Imperial Presidency suggested that presidential power had grown excessive ("imperial").</a:t>
            </a:r>
            <a:endParaRPr lang="en-US" sz="4000" b="1" dirty="0"/>
          </a:p>
          <a:p>
            <a:pPr lvl="0" fontAlgn="base" hangingPunct="0"/>
            <a:endParaRPr lang="en-US" sz="3600" b="1" dirty="0" smtClean="0"/>
          </a:p>
          <a:p>
            <a:pPr lvl="0" fontAlgn="base" hangingPunct="0"/>
            <a:r>
              <a:rPr lang="en-US" sz="3600" b="1" dirty="0" smtClean="0"/>
              <a:t>Response</a:t>
            </a:r>
            <a:r>
              <a:rPr lang="en-US" sz="3600" b="1" dirty="0"/>
              <a:t>:</a:t>
            </a:r>
            <a:endParaRPr lang="en-US" sz="4000" b="1" dirty="0"/>
          </a:p>
          <a:p>
            <a:pPr lvl="1" fontAlgn="base" hangingPunct="0"/>
            <a:r>
              <a:rPr lang="en-US" sz="3200" b="1" dirty="0"/>
              <a:t>Economic growth necessitated a strong executive branch.</a:t>
            </a:r>
            <a:endParaRPr lang="en-US" sz="3600" b="1" dirty="0"/>
          </a:p>
          <a:p>
            <a:pPr lvl="1" fontAlgn="base" hangingPunct="0"/>
            <a:r>
              <a:rPr lang="en-US" sz="3200" b="1" dirty="0"/>
              <a:t>Congress itself delegated strong powers to the executive branch, esp. in area of foreign policy.</a:t>
            </a:r>
            <a:endParaRPr lang="en-US" sz="3600" b="1" dirty="0"/>
          </a:p>
          <a:p>
            <a:pPr marL="0" indent="0" fontAlgn="base" hangingPunct="0">
              <a:buNone/>
            </a:pPr>
            <a:endParaRPr lang="en-US" sz="3600" b="1" dirty="0" smtClean="0"/>
          </a:p>
        </p:txBody>
      </p:sp>
      <p:sp>
        <p:nvSpPr>
          <p:cNvPr id="4" name="Slide Number Placeholder 3"/>
          <p:cNvSpPr>
            <a:spLocks noGrp="1"/>
          </p:cNvSpPr>
          <p:nvPr>
            <p:ph type="sldNum" sz="quarter" idx="12"/>
          </p:nvPr>
        </p:nvSpPr>
        <p:spPr/>
        <p:txBody>
          <a:bodyPr/>
          <a:lstStyle/>
          <a:p>
            <a:fld id="{A1B76A41-144B-B84B-8834-3DEC244DA6B3}" type="slidenum">
              <a:rPr lang="en-US" smtClean="0"/>
              <a:t>106</a:t>
            </a:fld>
            <a:endParaRPr lang="en-US"/>
          </a:p>
        </p:txBody>
      </p:sp>
    </p:spTree>
    <p:extLst>
      <p:ext uri="{BB962C8B-B14F-4D97-AF65-F5344CB8AC3E}">
        <p14:creationId xmlns:p14="http://schemas.microsoft.com/office/powerpoint/2010/main" val="10373909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9043"/>
          </a:xfrm>
        </p:spPr>
        <p:txBody>
          <a:bodyPr>
            <a:normAutofit/>
          </a:bodyPr>
          <a:lstStyle/>
          <a:p>
            <a:r>
              <a:rPr lang="en-US" sz="3200" b="1" dirty="0"/>
              <a:t>THE IMPERIAL PRESIDENCY</a:t>
            </a:r>
            <a:endParaRPr lang="en-US" sz="3200" dirty="0"/>
          </a:p>
        </p:txBody>
      </p:sp>
      <p:sp>
        <p:nvSpPr>
          <p:cNvPr id="3" name="Content Placeholder 2"/>
          <p:cNvSpPr>
            <a:spLocks noGrp="1"/>
          </p:cNvSpPr>
          <p:nvPr>
            <p:ph idx="1"/>
          </p:nvPr>
        </p:nvSpPr>
        <p:spPr>
          <a:xfrm>
            <a:off x="457200" y="1188626"/>
            <a:ext cx="8229600" cy="5167724"/>
          </a:xfrm>
        </p:spPr>
        <p:txBody>
          <a:bodyPr>
            <a:noAutofit/>
          </a:bodyPr>
          <a:lstStyle/>
          <a:p>
            <a:pPr marL="0" indent="0" fontAlgn="base" hangingPunct="0">
              <a:buNone/>
            </a:pPr>
            <a:r>
              <a:rPr lang="en-US" sz="2000" b="1" dirty="0" smtClean="0"/>
              <a:t>AREAS OF ABUSE</a:t>
            </a:r>
            <a:endParaRPr lang="en-US" sz="2400" b="1" dirty="0" smtClean="0"/>
          </a:p>
          <a:p>
            <a:pPr lvl="0" fontAlgn="base" hangingPunct="0">
              <a:lnSpc>
                <a:spcPct val="120000"/>
              </a:lnSpc>
            </a:pPr>
            <a:r>
              <a:rPr lang="en-US" sz="1800" b="1" i="1" dirty="0" smtClean="0"/>
              <a:t>WAR POWERS</a:t>
            </a:r>
            <a:endParaRPr lang="en-US" sz="2000" b="1" i="1" dirty="0" smtClean="0"/>
          </a:p>
          <a:p>
            <a:pPr lvl="1" fontAlgn="base" hangingPunct="0">
              <a:lnSpc>
                <a:spcPct val="120000"/>
              </a:lnSpc>
            </a:pPr>
            <a:r>
              <a:rPr lang="en-US" sz="1200" b="1" dirty="0" smtClean="0"/>
              <a:t>Constitutional </a:t>
            </a:r>
            <a:r>
              <a:rPr lang="en-US" sz="1200" b="1" dirty="0"/>
              <a:t>conflict of Congress' power to declare war vs. President's power as Commander-in-Chief.  </a:t>
            </a:r>
          </a:p>
          <a:p>
            <a:pPr lvl="1" fontAlgn="base" hangingPunct="0">
              <a:lnSpc>
                <a:spcPct val="120000"/>
              </a:lnSpc>
            </a:pPr>
            <a:r>
              <a:rPr lang="en-US" sz="1200" b="1" dirty="0"/>
              <a:t>In the 18th century, Congress had more time to deliberate war issues; in the modern era, however, Presidents have argued that they need more flexibility to meet rapidly changing conditions.</a:t>
            </a:r>
          </a:p>
          <a:p>
            <a:pPr lvl="1" fontAlgn="base" hangingPunct="0">
              <a:lnSpc>
                <a:spcPct val="120000"/>
              </a:lnSpc>
            </a:pPr>
            <a:r>
              <a:rPr lang="en-US" sz="1200" b="1" dirty="0"/>
              <a:t>Presidents have sent troops without a congressional declaration of war more than 125 times.  This has happened very frequently since 1945.</a:t>
            </a:r>
          </a:p>
          <a:p>
            <a:pPr lvl="1" fontAlgn="base" hangingPunct="0">
              <a:lnSpc>
                <a:spcPct val="120000"/>
              </a:lnSpc>
            </a:pPr>
            <a:r>
              <a:rPr lang="en-US" sz="1200" b="1" dirty="0"/>
              <a:t>Congress has in fact generally gone along with these operations, and has of course </a:t>
            </a:r>
            <a:r>
              <a:rPr lang="en-US" sz="1200" b="1" u="sng" dirty="0"/>
              <a:t>funded them</a:t>
            </a:r>
            <a:r>
              <a:rPr lang="en-US" sz="1200" b="1" dirty="0"/>
              <a:t>, as well.  When public opinion turns against the operations, however, Congress has often responded (e.g., Vietnam War).</a:t>
            </a:r>
          </a:p>
          <a:p>
            <a:pPr lvl="1" fontAlgn="base" hangingPunct="0">
              <a:lnSpc>
                <a:spcPct val="120000"/>
              </a:lnSpc>
            </a:pPr>
            <a:r>
              <a:rPr lang="en-US" sz="1200" b="1" dirty="0"/>
              <a:t>One of the reasons Congress has gone along with these operations without a formal declaration of war is that such a declaration carries with it the transfer of great emergency powers to the President that the Congress may not want to grant him.</a:t>
            </a:r>
          </a:p>
          <a:p>
            <a:pPr lvl="0" fontAlgn="base" hangingPunct="0">
              <a:lnSpc>
                <a:spcPct val="120000"/>
              </a:lnSpc>
            </a:pPr>
            <a:endParaRPr lang="en-US" sz="1400" b="1" dirty="0" smtClean="0"/>
          </a:p>
          <a:p>
            <a:pPr lvl="0" fontAlgn="base" hangingPunct="0">
              <a:lnSpc>
                <a:spcPct val="120000"/>
              </a:lnSpc>
            </a:pPr>
            <a:r>
              <a:rPr lang="en-US" sz="1800" b="1" i="1" dirty="0" smtClean="0"/>
              <a:t>EMERGENCY POWERS</a:t>
            </a:r>
            <a:endParaRPr lang="en-US" sz="2000" b="1" i="1" dirty="0" smtClean="0"/>
          </a:p>
          <a:p>
            <a:pPr lvl="1" fontAlgn="base" hangingPunct="0">
              <a:lnSpc>
                <a:spcPct val="120000"/>
              </a:lnSpc>
            </a:pPr>
            <a:r>
              <a:rPr lang="en-US" sz="1200" b="1" dirty="0" smtClean="0"/>
              <a:t>In </a:t>
            </a:r>
            <a:r>
              <a:rPr lang="en-US" sz="1200" b="1" dirty="0"/>
              <a:t>time of war or emergency, the President assumes great powers.</a:t>
            </a:r>
          </a:p>
          <a:p>
            <a:pPr lvl="2" fontAlgn="base" hangingPunct="0">
              <a:lnSpc>
                <a:spcPct val="120000"/>
              </a:lnSpc>
            </a:pPr>
            <a:r>
              <a:rPr lang="en-US" sz="1100" b="1" dirty="0"/>
              <a:t>Examples:  </a:t>
            </a:r>
          </a:p>
          <a:p>
            <a:pPr lvl="3" fontAlgn="base" hangingPunct="0">
              <a:lnSpc>
                <a:spcPct val="120000"/>
              </a:lnSpc>
            </a:pPr>
            <a:r>
              <a:rPr lang="en-US" sz="1050" b="1" dirty="0"/>
              <a:t>Suspension of habeas corpus</a:t>
            </a:r>
          </a:p>
          <a:p>
            <a:pPr lvl="3" fontAlgn="base" hangingPunct="0">
              <a:lnSpc>
                <a:spcPct val="120000"/>
              </a:lnSpc>
            </a:pPr>
            <a:r>
              <a:rPr lang="en-US" sz="1050" b="1" dirty="0"/>
              <a:t>Control of communication and transportation</a:t>
            </a:r>
          </a:p>
          <a:p>
            <a:pPr lvl="3" fontAlgn="base" hangingPunct="0">
              <a:lnSpc>
                <a:spcPct val="120000"/>
              </a:lnSpc>
            </a:pPr>
            <a:r>
              <a:rPr lang="en-US" sz="1050" b="1" dirty="0"/>
              <a:t>Declaration of martial law</a:t>
            </a:r>
          </a:p>
          <a:p>
            <a:pPr lvl="3" fontAlgn="base" hangingPunct="0">
              <a:lnSpc>
                <a:spcPct val="120000"/>
              </a:lnSpc>
            </a:pPr>
            <a:r>
              <a:rPr lang="en-US" sz="1050" b="1" dirty="0"/>
              <a:t>Patriot Act</a:t>
            </a: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107</a:t>
            </a:fld>
            <a:endParaRPr lang="en-US"/>
          </a:p>
        </p:txBody>
      </p:sp>
    </p:spTree>
    <p:extLst>
      <p:ext uri="{BB962C8B-B14F-4D97-AF65-F5344CB8AC3E}">
        <p14:creationId xmlns:p14="http://schemas.microsoft.com/office/powerpoint/2010/main" val="416793290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9043"/>
          </a:xfrm>
        </p:spPr>
        <p:txBody>
          <a:bodyPr>
            <a:normAutofit/>
          </a:bodyPr>
          <a:lstStyle/>
          <a:p>
            <a:r>
              <a:rPr lang="en-US" sz="3200" b="1" dirty="0"/>
              <a:t>THE IMPERIAL PRESIDENCY</a:t>
            </a:r>
            <a:endParaRPr lang="en-US" sz="3200" dirty="0"/>
          </a:p>
        </p:txBody>
      </p:sp>
      <p:sp>
        <p:nvSpPr>
          <p:cNvPr id="3" name="Content Placeholder 2"/>
          <p:cNvSpPr>
            <a:spLocks noGrp="1"/>
          </p:cNvSpPr>
          <p:nvPr>
            <p:ph idx="1"/>
          </p:nvPr>
        </p:nvSpPr>
        <p:spPr>
          <a:xfrm>
            <a:off x="457200" y="1188625"/>
            <a:ext cx="8229600" cy="5283681"/>
          </a:xfrm>
        </p:spPr>
        <p:txBody>
          <a:bodyPr>
            <a:normAutofit fontScale="40000" lnSpcReduction="20000"/>
          </a:bodyPr>
          <a:lstStyle/>
          <a:p>
            <a:pPr marL="0" indent="0" fontAlgn="base" hangingPunct="0">
              <a:lnSpc>
                <a:spcPct val="120000"/>
              </a:lnSpc>
              <a:buNone/>
            </a:pPr>
            <a:r>
              <a:rPr lang="en-US" sz="4000" b="1" dirty="0" smtClean="0"/>
              <a:t>AREAS OF ABUSE</a:t>
            </a:r>
            <a:endParaRPr lang="en-US" sz="4500" b="1" dirty="0" smtClean="0"/>
          </a:p>
          <a:p>
            <a:pPr fontAlgn="base" hangingPunct="0">
              <a:lnSpc>
                <a:spcPct val="120000"/>
              </a:lnSpc>
            </a:pPr>
            <a:r>
              <a:rPr lang="en-US" sz="3400" b="1" i="1" dirty="0" smtClean="0"/>
              <a:t>USE OF EXECUTIVE AGREEMENTS (RATHER THAN TREATIES)</a:t>
            </a:r>
            <a:endParaRPr lang="en-US" sz="3800" b="1" i="1" dirty="0" smtClean="0"/>
          </a:p>
          <a:p>
            <a:pPr lvl="1" fontAlgn="base" hangingPunct="0">
              <a:lnSpc>
                <a:spcPct val="120000"/>
              </a:lnSpc>
            </a:pPr>
            <a:r>
              <a:rPr lang="en-US" sz="2900" b="1" dirty="0" smtClean="0"/>
              <a:t>Definition:  </a:t>
            </a:r>
            <a:r>
              <a:rPr lang="en-US" sz="2900" b="1" dirty="0"/>
              <a:t>Deal </a:t>
            </a:r>
            <a:r>
              <a:rPr lang="en-US" sz="2900" b="1" dirty="0" smtClean="0"/>
              <a:t>between </a:t>
            </a:r>
            <a:r>
              <a:rPr lang="en-US" sz="2900" b="1" dirty="0"/>
              <a:t>the President and the head of another nation (e.g., the destroyers-for-bases deal between FDR and Churchill in 1940</a:t>
            </a:r>
            <a:r>
              <a:rPr lang="en-US" sz="2900" b="1" dirty="0" smtClean="0"/>
              <a:t>).  </a:t>
            </a:r>
          </a:p>
          <a:p>
            <a:pPr lvl="2" fontAlgn="base" hangingPunct="0">
              <a:lnSpc>
                <a:spcPct val="120000"/>
              </a:lnSpc>
            </a:pPr>
            <a:r>
              <a:rPr lang="en-US" sz="2500" b="1" dirty="0" smtClean="0"/>
              <a:t>Unlike a treaty, executive agreements do not require </a:t>
            </a:r>
            <a:r>
              <a:rPr lang="en-US" sz="2500" b="1" dirty="0"/>
              <a:t>Senate </a:t>
            </a:r>
            <a:r>
              <a:rPr lang="en-US" sz="2500" b="1" dirty="0" smtClean="0"/>
              <a:t>ratification.  </a:t>
            </a:r>
          </a:p>
          <a:p>
            <a:pPr lvl="2" fontAlgn="base" hangingPunct="0">
              <a:lnSpc>
                <a:spcPct val="120000"/>
              </a:lnSpc>
            </a:pPr>
            <a:r>
              <a:rPr lang="en-US" sz="2500" b="1" dirty="0" smtClean="0"/>
              <a:t>Since </a:t>
            </a:r>
            <a:r>
              <a:rPr lang="en-US" sz="2500" b="1" dirty="0"/>
              <a:t>WWII, the number of executive agreements has vastly outnumbered the number of treaties.  Between 1980-1991, there were &gt; </a:t>
            </a:r>
            <a:r>
              <a:rPr lang="en-US" sz="2500" b="1" dirty="0" smtClean="0"/>
              <a:t>4100 executive agreements and less than 200 treaties.</a:t>
            </a:r>
            <a:endParaRPr lang="en-US" sz="3000" b="1" dirty="0"/>
          </a:p>
          <a:p>
            <a:pPr lvl="1" fontAlgn="base" hangingPunct="0">
              <a:lnSpc>
                <a:spcPct val="120000"/>
              </a:lnSpc>
            </a:pPr>
            <a:r>
              <a:rPr lang="en-US" sz="2900" b="1" dirty="0"/>
              <a:t>What is particularly galling to Congress is that treaties are often on relatively trivial issues (e.g., archaeological artifacts in Mexico), but executive agreements are often on matters of great importance (e.g., military commitments to various nations</a:t>
            </a:r>
            <a:r>
              <a:rPr lang="en-US" sz="2900" b="1" dirty="0" smtClean="0"/>
              <a:t>)</a:t>
            </a:r>
          </a:p>
          <a:p>
            <a:pPr lvl="1" fontAlgn="base" hangingPunct="0">
              <a:lnSpc>
                <a:spcPct val="120000"/>
              </a:lnSpc>
            </a:pPr>
            <a:endParaRPr lang="en-US" sz="3400" b="1" dirty="0"/>
          </a:p>
          <a:p>
            <a:pPr fontAlgn="base" hangingPunct="0">
              <a:lnSpc>
                <a:spcPct val="120000"/>
              </a:lnSpc>
            </a:pPr>
            <a:r>
              <a:rPr lang="en-US" sz="3400" b="1" i="1" dirty="0" smtClean="0"/>
              <a:t>EXECUTIVE PRIVILEGE</a:t>
            </a:r>
            <a:endParaRPr lang="en-US" sz="3800" b="1" i="1" dirty="0" smtClean="0"/>
          </a:p>
          <a:p>
            <a:pPr lvl="1" fontAlgn="base" hangingPunct="0">
              <a:lnSpc>
                <a:spcPct val="120000"/>
              </a:lnSpc>
            </a:pPr>
            <a:r>
              <a:rPr lang="en-US" sz="2900" b="1" dirty="0" smtClean="0"/>
              <a:t>Definition</a:t>
            </a:r>
            <a:r>
              <a:rPr lang="en-US" sz="2900" b="1" dirty="0"/>
              <a:t>:  The right of president to NOT divulge conversations between himself and his advisers.</a:t>
            </a:r>
          </a:p>
          <a:p>
            <a:pPr lvl="1" fontAlgn="base" hangingPunct="0">
              <a:lnSpc>
                <a:spcPct val="120000"/>
              </a:lnSpc>
            </a:pPr>
            <a:r>
              <a:rPr lang="en-US" sz="2900" b="1" dirty="0"/>
              <a:t>Presidents claim that if such conversations were not “privileged,” advisers would be hesitant to give straightforward advice.</a:t>
            </a:r>
          </a:p>
          <a:p>
            <a:pPr lvl="1" fontAlgn="base" hangingPunct="0">
              <a:lnSpc>
                <a:spcPct val="120000"/>
              </a:lnSpc>
            </a:pPr>
            <a:r>
              <a:rPr lang="en-US" sz="2900" b="1" dirty="0"/>
              <a:t>Critics claim that Presidents have abused this privilege by claiming it under the guise of “national security.”</a:t>
            </a:r>
          </a:p>
          <a:p>
            <a:pPr lvl="1" fontAlgn="base" hangingPunct="0">
              <a:lnSpc>
                <a:spcPct val="120000"/>
              </a:lnSpc>
            </a:pPr>
            <a:r>
              <a:rPr lang="en-US" sz="2900" b="1" dirty="0"/>
              <a:t>In </a:t>
            </a:r>
            <a:r>
              <a:rPr lang="en-US" sz="2900" b="1" i="1" dirty="0"/>
              <a:t>U.S. </a:t>
            </a:r>
            <a:r>
              <a:rPr lang="en-US" sz="2900" b="1" dirty="0"/>
              <a:t>v.</a:t>
            </a:r>
            <a:r>
              <a:rPr lang="en-US" sz="2900" b="1" i="1" dirty="0"/>
              <a:t> Nixon</a:t>
            </a:r>
            <a:r>
              <a:rPr lang="en-US" sz="2900" b="1" dirty="0"/>
              <a:t> (1974), the Supreme Court stated that Presidents are in fact entitled to executive privilege most of the time, </a:t>
            </a:r>
            <a:r>
              <a:rPr lang="en-US" sz="2900" b="1" u="sng" dirty="0"/>
              <a:t>but not in criminal cases</a:t>
            </a:r>
            <a:r>
              <a:rPr lang="en-US" sz="2900" b="1" dirty="0" smtClean="0"/>
              <a:t>.</a:t>
            </a:r>
          </a:p>
          <a:p>
            <a:pPr lvl="1" fontAlgn="base" hangingPunct="0">
              <a:lnSpc>
                <a:spcPct val="120000"/>
              </a:lnSpc>
            </a:pPr>
            <a:endParaRPr lang="en-US" sz="2900" b="1" dirty="0"/>
          </a:p>
          <a:p>
            <a:pPr fontAlgn="base" hangingPunct="0">
              <a:lnSpc>
                <a:spcPct val="120000"/>
              </a:lnSpc>
            </a:pPr>
            <a:r>
              <a:rPr lang="en-US" sz="3400" b="1" dirty="0"/>
              <a:t> </a:t>
            </a:r>
            <a:r>
              <a:rPr lang="en-US" sz="3400" b="1" i="1" dirty="0" smtClean="0"/>
              <a:t>IMPOUNDMENT</a:t>
            </a:r>
            <a:endParaRPr lang="en-US" sz="3800" b="1" i="1" dirty="0"/>
          </a:p>
          <a:p>
            <a:pPr lvl="1" fontAlgn="base" hangingPunct="0">
              <a:lnSpc>
                <a:spcPct val="120000"/>
              </a:lnSpc>
            </a:pPr>
            <a:r>
              <a:rPr lang="en-US" sz="2900" b="1" dirty="0" smtClean="0"/>
              <a:t>Definition:  The </a:t>
            </a:r>
            <a:r>
              <a:rPr lang="en-US" sz="2900" b="1" dirty="0"/>
              <a:t>refusal of the President to spend money that has been appropriated by Congress.</a:t>
            </a:r>
            <a:endParaRPr lang="en-US" sz="3400" b="1" dirty="0"/>
          </a:p>
          <a:p>
            <a:pPr lvl="1" fontAlgn="base" hangingPunct="0">
              <a:lnSpc>
                <a:spcPct val="120000"/>
              </a:lnSpc>
            </a:pPr>
            <a:r>
              <a:rPr lang="en-US" sz="2900" b="1" dirty="0"/>
              <a:t>In the past, this was done when there was an obvious need, e.g., reducing defense spending after a war ended.</a:t>
            </a:r>
            <a:endParaRPr lang="en-US" sz="3400" b="1" dirty="0"/>
          </a:p>
          <a:p>
            <a:pPr lvl="1" fontAlgn="base" hangingPunct="0">
              <a:lnSpc>
                <a:spcPct val="120000"/>
              </a:lnSpc>
            </a:pPr>
            <a:r>
              <a:rPr lang="en-US" sz="2900" b="1" dirty="0"/>
              <a:t>Nixon, however, impounded funds for </a:t>
            </a:r>
            <a:r>
              <a:rPr lang="en-US" sz="2900" b="1" u="sng" dirty="0"/>
              <a:t>policy objectives</a:t>
            </a:r>
            <a:r>
              <a:rPr lang="en-US" sz="2900" b="1" dirty="0"/>
              <a:t>.  Some members of Congress were livid that money was not spent when it had been lawfully appropriated by legislation.  Such impoundment seemed unconstitutional.</a:t>
            </a:r>
            <a:endParaRPr lang="en-US" sz="3400" b="1" dirty="0"/>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108</a:t>
            </a:fld>
            <a:endParaRPr lang="en-US"/>
          </a:p>
        </p:txBody>
      </p:sp>
    </p:spTree>
    <p:extLst>
      <p:ext uri="{BB962C8B-B14F-4D97-AF65-F5344CB8AC3E}">
        <p14:creationId xmlns:p14="http://schemas.microsoft.com/office/powerpoint/2010/main" val="113730634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3466"/>
          </a:xfrm>
        </p:spPr>
        <p:txBody>
          <a:bodyPr>
            <a:noAutofit/>
          </a:bodyPr>
          <a:lstStyle/>
          <a:p>
            <a:r>
              <a:rPr lang="en-US" sz="2800" b="1" dirty="0"/>
              <a:t>CONGRESS RESPONDS TO THE IMPERIAL PRESIDENCY</a:t>
            </a:r>
          </a:p>
        </p:txBody>
      </p:sp>
      <p:sp>
        <p:nvSpPr>
          <p:cNvPr id="3" name="Content Placeholder 2"/>
          <p:cNvSpPr>
            <a:spLocks noGrp="1"/>
          </p:cNvSpPr>
          <p:nvPr>
            <p:ph idx="1"/>
          </p:nvPr>
        </p:nvSpPr>
        <p:spPr>
          <a:xfrm>
            <a:off x="457200" y="1066800"/>
            <a:ext cx="8229600" cy="5499100"/>
          </a:xfrm>
        </p:spPr>
        <p:txBody>
          <a:bodyPr>
            <a:normAutofit fontScale="47500" lnSpcReduction="20000"/>
          </a:bodyPr>
          <a:lstStyle/>
          <a:p>
            <a:pPr marL="274320" indent="-274320">
              <a:buClr>
                <a:schemeClr val="accent3"/>
              </a:buClr>
              <a:buNone/>
              <a:defRPr/>
            </a:pPr>
            <a:r>
              <a:rPr lang="en-US" sz="4200" b="1" dirty="0" smtClean="0"/>
              <a:t>WAR POWERS ACT OF 1973</a:t>
            </a:r>
          </a:p>
          <a:p>
            <a:pPr lvl="0" fontAlgn="base" hangingPunct="0">
              <a:lnSpc>
                <a:spcPct val="120000"/>
              </a:lnSpc>
            </a:pPr>
            <a:r>
              <a:rPr lang="en-US" sz="3800" b="1" dirty="0"/>
              <a:t>President can send troops overseas to an area where hostilities are imminent without a congressional war declaration only under these circumstances:</a:t>
            </a:r>
          </a:p>
          <a:p>
            <a:pPr lvl="1" fontAlgn="base" hangingPunct="0">
              <a:lnSpc>
                <a:spcPct val="120000"/>
              </a:lnSpc>
            </a:pPr>
            <a:r>
              <a:rPr lang="en-US" sz="3400" b="1" dirty="0"/>
              <a:t>Must notify Congress within 48 hours</a:t>
            </a:r>
          </a:p>
          <a:p>
            <a:pPr lvl="1" fontAlgn="base" hangingPunct="0">
              <a:lnSpc>
                <a:spcPct val="120000"/>
              </a:lnSpc>
            </a:pPr>
            <a:r>
              <a:rPr lang="en-US" sz="3400" b="1" dirty="0"/>
              <a:t>Must withdraw the troops after 60 days (can be extended another 30 days if the safety of the troops requires it)</a:t>
            </a:r>
          </a:p>
          <a:p>
            <a:pPr lvl="1" fontAlgn="base" hangingPunct="0">
              <a:lnSpc>
                <a:spcPct val="120000"/>
              </a:lnSpc>
            </a:pPr>
            <a:r>
              <a:rPr lang="en-US" sz="3400" b="1" dirty="0"/>
              <a:t>Must consult w/Congress if troops are to engage in combat</a:t>
            </a:r>
          </a:p>
          <a:p>
            <a:pPr lvl="1" fontAlgn="base" hangingPunct="0">
              <a:lnSpc>
                <a:spcPct val="120000"/>
              </a:lnSpc>
            </a:pPr>
            <a:r>
              <a:rPr lang="en-US" sz="3400" b="1" dirty="0"/>
              <a:t>Congress can pass a resolution, not subject to presidential veto, to have the troops withdrawn</a:t>
            </a:r>
          </a:p>
          <a:p>
            <a:pPr lvl="0" fontAlgn="base" hangingPunct="0">
              <a:lnSpc>
                <a:spcPct val="120000"/>
              </a:lnSpc>
            </a:pPr>
            <a:endParaRPr lang="en-US" sz="3800" b="1" dirty="0" smtClean="0"/>
          </a:p>
          <a:p>
            <a:pPr lvl="0" fontAlgn="base" hangingPunct="0">
              <a:lnSpc>
                <a:spcPct val="120000"/>
              </a:lnSpc>
            </a:pPr>
            <a:r>
              <a:rPr lang="en-US" sz="3800" b="1" dirty="0" smtClean="0"/>
              <a:t>Criticisms</a:t>
            </a:r>
            <a:endParaRPr lang="en-US" sz="3800" b="1" dirty="0"/>
          </a:p>
          <a:p>
            <a:pPr lvl="1" fontAlgn="base" hangingPunct="0">
              <a:lnSpc>
                <a:spcPct val="120000"/>
              </a:lnSpc>
            </a:pPr>
            <a:r>
              <a:rPr lang="en-US" sz="3400" b="1" dirty="0"/>
              <a:t>Unconstitutional – an abridgement of the President’s authority as Commander in Chief</a:t>
            </a:r>
          </a:p>
          <a:p>
            <a:pPr lvl="1" fontAlgn="base" hangingPunct="0">
              <a:lnSpc>
                <a:spcPct val="120000"/>
              </a:lnSpc>
            </a:pPr>
            <a:r>
              <a:rPr lang="en-US" sz="3400" b="1" dirty="0"/>
              <a:t>Ties the hands of the President – too inflexible</a:t>
            </a:r>
          </a:p>
          <a:p>
            <a:pPr lvl="1" fontAlgn="base" hangingPunct="0">
              <a:lnSpc>
                <a:spcPct val="120000"/>
              </a:lnSpc>
            </a:pPr>
            <a:r>
              <a:rPr lang="en-US" sz="3400" b="1" dirty="0"/>
              <a:t>Makes it easy on the enemy – just wait 60-90 </a:t>
            </a:r>
            <a:r>
              <a:rPr lang="en-US" sz="3400" b="1" dirty="0" smtClean="0"/>
              <a:t>days</a:t>
            </a:r>
          </a:p>
          <a:p>
            <a:pPr marL="457200" lvl="1" indent="0" fontAlgn="base" hangingPunct="0">
              <a:lnSpc>
                <a:spcPct val="120000"/>
              </a:lnSpc>
              <a:buNone/>
            </a:pPr>
            <a:endParaRPr lang="en-US" sz="3400" b="1" dirty="0"/>
          </a:p>
          <a:p>
            <a:pPr lvl="0" fontAlgn="base" hangingPunct="0">
              <a:lnSpc>
                <a:spcPct val="120000"/>
              </a:lnSpc>
            </a:pPr>
            <a:r>
              <a:rPr lang="en-US" sz="3800" b="1" dirty="0"/>
              <a:t>Presidents have claimed the act to be unconstitutional, some have disregarded it, but there has been no lawsuit to determine its constitutionality.  A “political hot potato?”</a:t>
            </a:r>
          </a:p>
          <a:p>
            <a:endParaRPr lang="en-US" b="1" dirty="0"/>
          </a:p>
        </p:txBody>
      </p:sp>
      <p:sp>
        <p:nvSpPr>
          <p:cNvPr id="4" name="Slide Number Placeholder 3"/>
          <p:cNvSpPr>
            <a:spLocks noGrp="1"/>
          </p:cNvSpPr>
          <p:nvPr>
            <p:ph type="sldNum" sz="quarter" idx="12"/>
          </p:nvPr>
        </p:nvSpPr>
        <p:spPr/>
        <p:txBody>
          <a:bodyPr/>
          <a:lstStyle/>
          <a:p>
            <a:fld id="{A1B76A41-144B-B84B-8834-3DEC244DA6B3}" type="slidenum">
              <a:rPr lang="en-US" smtClean="0"/>
              <a:t>109</a:t>
            </a:fld>
            <a:endParaRPr lang="en-US"/>
          </a:p>
        </p:txBody>
      </p:sp>
    </p:spTree>
    <p:extLst>
      <p:ext uri="{BB962C8B-B14F-4D97-AF65-F5344CB8AC3E}">
        <p14:creationId xmlns:p14="http://schemas.microsoft.com/office/powerpoint/2010/main" val="3543029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solidFill>
                  <a:srgbClr val="000000"/>
                </a:solidFill>
                <a:effectLst>
                  <a:outerShdw blurRad="38100" dist="38100" dir="2700000" algn="tl">
                    <a:srgbClr val="FFFFFF"/>
                  </a:outerShdw>
                </a:effectLst>
                <a:latin typeface="Calibri" charset="0"/>
              </a:rPr>
              <a:t>SENATE</a:t>
            </a:r>
            <a:endParaRPr lang="en-US" dirty="0">
              <a:solidFill>
                <a:srgbClr val="000000"/>
              </a:solidFill>
            </a:endParaRPr>
          </a:p>
        </p:txBody>
      </p:sp>
      <p:sp>
        <p:nvSpPr>
          <p:cNvPr id="3" name="Content Placeholder 2"/>
          <p:cNvSpPr>
            <a:spLocks noGrp="1"/>
          </p:cNvSpPr>
          <p:nvPr>
            <p:ph idx="1"/>
          </p:nvPr>
        </p:nvSpPr>
        <p:spPr>
          <a:xfrm>
            <a:off x="457200" y="1143000"/>
            <a:ext cx="8229600" cy="5321300"/>
          </a:xfrm>
        </p:spPr>
        <p:txBody>
          <a:bodyPr>
            <a:noAutofit/>
          </a:bodyPr>
          <a:lstStyle/>
          <a:p>
            <a:r>
              <a:rPr lang="en-US" sz="2800" b="1" dirty="0" smtClean="0">
                <a:solidFill>
                  <a:srgbClr val="000000"/>
                </a:solidFill>
              </a:rPr>
              <a:t>Terms of office</a:t>
            </a:r>
          </a:p>
          <a:p>
            <a:pPr lvl="1"/>
            <a:r>
              <a:rPr lang="en-US" sz="2400" b="1" dirty="0" smtClean="0">
                <a:solidFill>
                  <a:srgbClr val="000000"/>
                </a:solidFill>
              </a:rPr>
              <a:t>Six years.  1/3 up for reelection every two years</a:t>
            </a:r>
          </a:p>
          <a:p>
            <a:pPr lvl="1"/>
            <a:r>
              <a:rPr lang="en-US" sz="2400" b="1" dirty="0" smtClean="0">
                <a:solidFill>
                  <a:srgbClr val="000000"/>
                </a:solidFill>
              </a:rPr>
              <a:t>Staggering of terms ensures a more stable body</a:t>
            </a:r>
          </a:p>
          <a:p>
            <a:pPr lvl="1"/>
            <a:r>
              <a:rPr lang="en-US" sz="2400" b="1" dirty="0" smtClean="0">
                <a:solidFill>
                  <a:srgbClr val="000000"/>
                </a:solidFill>
              </a:rPr>
              <a:t>No term limits allowed here, either</a:t>
            </a:r>
          </a:p>
          <a:p>
            <a:pPr marL="457200" lvl="1" indent="0">
              <a:buNone/>
            </a:pPr>
            <a:endParaRPr lang="en-US" sz="2400" b="1" dirty="0" smtClean="0">
              <a:solidFill>
                <a:srgbClr val="000000"/>
              </a:solidFill>
            </a:endParaRPr>
          </a:p>
          <a:p>
            <a:r>
              <a:rPr lang="en-US" sz="2800" b="1" dirty="0">
                <a:solidFill>
                  <a:srgbClr val="000000"/>
                </a:solidFill>
              </a:rPr>
              <a:t>Qualifications</a:t>
            </a:r>
          </a:p>
          <a:p>
            <a:pPr lvl="1"/>
            <a:r>
              <a:rPr lang="en-US" sz="2400" b="1" dirty="0">
                <a:solidFill>
                  <a:srgbClr val="000000"/>
                </a:solidFill>
              </a:rPr>
              <a:t>30 years of age</a:t>
            </a:r>
          </a:p>
          <a:p>
            <a:pPr lvl="1"/>
            <a:r>
              <a:rPr lang="en-US" sz="2400" b="1" dirty="0">
                <a:solidFill>
                  <a:srgbClr val="000000"/>
                </a:solidFill>
              </a:rPr>
              <a:t>Citizenship for 9 years</a:t>
            </a:r>
          </a:p>
          <a:p>
            <a:pPr lvl="1"/>
            <a:r>
              <a:rPr lang="en-US" sz="2400" b="1" dirty="0">
                <a:solidFill>
                  <a:srgbClr val="000000"/>
                </a:solidFill>
              </a:rPr>
              <a:t>Residency in state</a:t>
            </a:r>
          </a:p>
          <a:p>
            <a:pPr lvl="1"/>
            <a:endParaRPr lang="en-US" sz="3200" b="1" dirty="0" smtClean="0">
              <a:solidFill>
                <a:srgbClr val="000000"/>
              </a:solidFill>
            </a:endParaRPr>
          </a:p>
        </p:txBody>
      </p:sp>
      <p:sp>
        <p:nvSpPr>
          <p:cNvPr id="4" name="Slide Number Placeholder 3"/>
          <p:cNvSpPr>
            <a:spLocks noGrp="1"/>
          </p:cNvSpPr>
          <p:nvPr>
            <p:ph type="sldNum" sz="quarter" idx="12"/>
          </p:nvPr>
        </p:nvSpPr>
        <p:spPr/>
        <p:txBody>
          <a:bodyPr/>
          <a:lstStyle/>
          <a:p>
            <a:fld id="{A1B76A41-144B-B84B-8834-3DEC244DA6B3}" type="slidenum">
              <a:rPr lang="en-US" smtClean="0"/>
              <a:t>11</a:t>
            </a:fld>
            <a:endParaRPr lang="en-US"/>
          </a:p>
        </p:txBody>
      </p:sp>
    </p:spTree>
    <p:extLst>
      <p:ext uri="{BB962C8B-B14F-4D97-AF65-F5344CB8AC3E}">
        <p14:creationId xmlns:p14="http://schemas.microsoft.com/office/powerpoint/2010/main" val="406251470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00FF"/>
                </a:solidFill>
              </a:rPr>
              <a:t>FREE RESPONSE QUESTION</a:t>
            </a:r>
            <a:endParaRPr lang="en-US" sz="3600" b="1" dirty="0">
              <a:solidFill>
                <a:srgbClr val="0000FF"/>
              </a:solidFill>
            </a:endParaRPr>
          </a:p>
        </p:txBody>
      </p:sp>
      <p:sp>
        <p:nvSpPr>
          <p:cNvPr id="3" name="Content Placeholder 2"/>
          <p:cNvSpPr>
            <a:spLocks noGrp="1"/>
          </p:cNvSpPr>
          <p:nvPr>
            <p:ph idx="1"/>
          </p:nvPr>
        </p:nvSpPr>
        <p:spPr>
          <a:xfrm>
            <a:off x="457200" y="1231901"/>
            <a:ext cx="8229600" cy="4978400"/>
          </a:xfrm>
        </p:spPr>
        <p:txBody>
          <a:bodyPr>
            <a:noAutofit/>
          </a:bodyPr>
          <a:lstStyle/>
          <a:p>
            <a:pPr marL="0" indent="0">
              <a:buNone/>
            </a:pPr>
            <a:r>
              <a:rPr lang="en-US" sz="2000" b="1" i="1" dirty="0">
                <a:solidFill>
                  <a:srgbClr val="0000FF"/>
                </a:solidFill>
              </a:rPr>
              <a:t>Conflicts between Congress and the President over war powers have their origin in the United States Constitution.  In 1973 Congress passed the War Powers Resolution in an attempt to clarify the balance of powers between the two branches of government. </a:t>
            </a:r>
            <a:endParaRPr lang="en-US" sz="2000" dirty="0">
              <a:solidFill>
                <a:srgbClr val="0000FF"/>
              </a:solidFill>
            </a:endParaRPr>
          </a:p>
          <a:p>
            <a:pPr marL="0" indent="0">
              <a:buNone/>
            </a:pPr>
            <a:endParaRPr lang="en-US" sz="1800" dirty="0">
              <a:solidFill>
                <a:srgbClr val="0000FF"/>
              </a:solidFill>
            </a:endParaRPr>
          </a:p>
          <a:p>
            <a:pPr marL="457200" lvl="0" indent="-457200">
              <a:buFont typeface="+mj-lt"/>
              <a:buAutoNum type="alphaLcParenR"/>
            </a:pPr>
            <a:r>
              <a:rPr lang="en-US" sz="1800" b="1" i="1" dirty="0">
                <a:solidFill>
                  <a:srgbClr val="0000FF"/>
                </a:solidFill>
              </a:rPr>
              <a:t>Describe the primary constitutional conflict between Congress and the President over the decision to go to war.</a:t>
            </a:r>
            <a:endParaRPr lang="en-US" sz="1800" dirty="0">
              <a:solidFill>
                <a:srgbClr val="0000FF"/>
              </a:solidFill>
            </a:endParaRPr>
          </a:p>
          <a:p>
            <a:pPr marL="457200" indent="-457200">
              <a:buFont typeface="+mj-lt"/>
              <a:buAutoNum type="alphaLcParenR"/>
            </a:pPr>
            <a:endParaRPr lang="en-US" sz="1800" dirty="0">
              <a:solidFill>
                <a:srgbClr val="0000FF"/>
              </a:solidFill>
            </a:endParaRPr>
          </a:p>
          <a:p>
            <a:pPr marL="457200" lvl="0" indent="-457200">
              <a:buFont typeface="+mj-lt"/>
              <a:buAutoNum type="alphaLcParenR"/>
            </a:pPr>
            <a:r>
              <a:rPr lang="en-US" sz="1800" b="1" i="1" dirty="0">
                <a:solidFill>
                  <a:srgbClr val="0000FF"/>
                </a:solidFill>
              </a:rPr>
              <a:t>Describe two provisions of the War Powers Resolution that were designed to limit the President’s power over war making.</a:t>
            </a:r>
            <a:endParaRPr lang="en-US" sz="1800" dirty="0">
              <a:solidFill>
                <a:srgbClr val="0000FF"/>
              </a:solidFill>
            </a:endParaRPr>
          </a:p>
          <a:p>
            <a:pPr marL="457200" indent="-457200">
              <a:buFont typeface="+mj-lt"/>
              <a:buAutoNum type="alphaLcParenR"/>
            </a:pPr>
            <a:endParaRPr lang="en-US" sz="1800" dirty="0">
              <a:solidFill>
                <a:srgbClr val="0000FF"/>
              </a:solidFill>
            </a:endParaRPr>
          </a:p>
          <a:p>
            <a:pPr marL="457200" lvl="0" indent="-457200">
              <a:buFont typeface="+mj-lt"/>
              <a:buAutoNum type="alphaLcParenR"/>
            </a:pPr>
            <a:r>
              <a:rPr lang="en-US" sz="1800" b="1" i="1" dirty="0">
                <a:solidFill>
                  <a:srgbClr val="0000FF"/>
                </a:solidFill>
              </a:rPr>
              <a:t>The War Powers Resolution has received mixed reviews, but Congress has other powers over war making.  Other than the constitutional power that you described in (a), identify and explain two other formal powers Congress has over war making.</a:t>
            </a:r>
            <a:endParaRPr lang="en-US" sz="1800" dirty="0">
              <a:solidFill>
                <a:srgbClr val="0000FF"/>
              </a:solidFill>
            </a:endParaRPr>
          </a:p>
        </p:txBody>
      </p:sp>
      <p:sp>
        <p:nvSpPr>
          <p:cNvPr id="4" name="Slide Number Placeholder 3"/>
          <p:cNvSpPr>
            <a:spLocks noGrp="1"/>
          </p:cNvSpPr>
          <p:nvPr>
            <p:ph type="sldNum" sz="quarter" idx="12"/>
          </p:nvPr>
        </p:nvSpPr>
        <p:spPr/>
        <p:txBody>
          <a:bodyPr/>
          <a:lstStyle/>
          <a:p>
            <a:fld id="{A1B76A41-144B-B84B-8834-3DEC244DA6B3}" type="slidenum">
              <a:rPr lang="en-US" smtClean="0"/>
              <a:t>110</a:t>
            </a:fld>
            <a:endParaRPr lang="en-US"/>
          </a:p>
        </p:txBody>
      </p:sp>
    </p:spTree>
    <p:extLst>
      <p:ext uri="{BB962C8B-B14F-4D97-AF65-F5344CB8AC3E}">
        <p14:creationId xmlns:p14="http://schemas.microsoft.com/office/powerpoint/2010/main" val="185714803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519"/>
            <a:ext cx="8229600" cy="715962"/>
          </a:xfrm>
        </p:spPr>
        <p:txBody>
          <a:bodyPr>
            <a:normAutofit/>
          </a:bodyPr>
          <a:lstStyle/>
          <a:p>
            <a:r>
              <a:rPr lang="en-US" sz="3600" b="1" dirty="0" smtClean="0">
                <a:solidFill>
                  <a:srgbClr val="008000"/>
                </a:solidFill>
              </a:rPr>
              <a:t>FREE RESPONSE RUBRIC</a:t>
            </a:r>
            <a:endParaRPr lang="en-US" sz="3600" b="1" dirty="0">
              <a:solidFill>
                <a:srgbClr val="008000"/>
              </a:solidFill>
            </a:endParaRPr>
          </a:p>
        </p:txBody>
      </p:sp>
      <p:sp>
        <p:nvSpPr>
          <p:cNvPr id="3" name="Content Placeholder 2"/>
          <p:cNvSpPr>
            <a:spLocks noGrp="1"/>
          </p:cNvSpPr>
          <p:nvPr>
            <p:ph idx="1"/>
          </p:nvPr>
        </p:nvSpPr>
        <p:spPr>
          <a:xfrm>
            <a:off x="457200" y="968812"/>
            <a:ext cx="8229600" cy="5519778"/>
          </a:xfrm>
        </p:spPr>
        <p:txBody>
          <a:bodyPr>
            <a:noAutofit/>
          </a:bodyPr>
          <a:lstStyle/>
          <a:p>
            <a:pPr marL="0" indent="0">
              <a:buNone/>
            </a:pPr>
            <a:r>
              <a:rPr lang="en-US" sz="1200" b="1" dirty="0">
                <a:solidFill>
                  <a:srgbClr val="008000"/>
                </a:solidFill>
              </a:rPr>
              <a:t>Part (a): 1 point</a:t>
            </a:r>
            <a:endParaRPr lang="en-US" sz="1200" dirty="0">
              <a:solidFill>
                <a:srgbClr val="008000"/>
              </a:solidFill>
            </a:endParaRPr>
          </a:p>
          <a:p>
            <a:pPr marL="0" indent="0">
              <a:buNone/>
            </a:pPr>
            <a:r>
              <a:rPr lang="en-US" sz="1200" dirty="0">
                <a:solidFill>
                  <a:srgbClr val="008000"/>
                </a:solidFill>
              </a:rPr>
              <a:t>One point is earned for a correct description of the primary conflict over the decision to go to war: the President is commander-in-chief and Congress has power to declare war.</a:t>
            </a:r>
          </a:p>
          <a:p>
            <a:pPr marL="0" indent="0">
              <a:buNone/>
            </a:pPr>
            <a:r>
              <a:rPr lang="en-US" sz="1200" dirty="0">
                <a:solidFill>
                  <a:srgbClr val="008000"/>
                </a:solidFill>
              </a:rPr>
              <a:t> </a:t>
            </a:r>
          </a:p>
          <a:p>
            <a:pPr marL="0" indent="0">
              <a:buNone/>
            </a:pPr>
            <a:r>
              <a:rPr lang="en-US" sz="1200" b="1" dirty="0">
                <a:solidFill>
                  <a:srgbClr val="008000"/>
                </a:solidFill>
              </a:rPr>
              <a:t>Part (b): 2 points</a:t>
            </a:r>
            <a:endParaRPr lang="en-US" sz="1200" dirty="0">
              <a:solidFill>
                <a:srgbClr val="008000"/>
              </a:solidFill>
            </a:endParaRPr>
          </a:p>
          <a:p>
            <a:pPr marL="0" indent="0">
              <a:buNone/>
            </a:pPr>
            <a:r>
              <a:rPr lang="en-US" sz="1200" dirty="0">
                <a:solidFill>
                  <a:srgbClr val="008000"/>
                </a:solidFill>
              </a:rPr>
              <a:t>One point is earned for each correct description of a provision of the War Powers Resolution designed to limit the President’s power over war making</a:t>
            </a:r>
            <a:r>
              <a:rPr lang="en-US" sz="1200" dirty="0" smtClean="0">
                <a:solidFill>
                  <a:srgbClr val="008000"/>
                </a:solidFill>
              </a:rPr>
              <a:t>.  Acceptable </a:t>
            </a:r>
            <a:r>
              <a:rPr lang="en-US" sz="1200" dirty="0">
                <a:solidFill>
                  <a:srgbClr val="008000"/>
                </a:solidFill>
              </a:rPr>
              <a:t>descriptions include:</a:t>
            </a:r>
          </a:p>
          <a:p>
            <a:pPr lvl="0"/>
            <a:r>
              <a:rPr lang="en-US" sz="1200" dirty="0">
                <a:solidFill>
                  <a:srgbClr val="008000"/>
                </a:solidFill>
              </a:rPr>
              <a:t>President must notify Congress within 48 hours of sending troops into combat. </a:t>
            </a:r>
          </a:p>
          <a:p>
            <a:pPr lvl="0"/>
            <a:r>
              <a:rPr lang="en-US" sz="1200" dirty="0">
                <a:solidFill>
                  <a:srgbClr val="008000"/>
                </a:solidFill>
              </a:rPr>
              <a:t>President must consult with Congress whenever feasible. </a:t>
            </a:r>
          </a:p>
          <a:p>
            <a:pPr lvl="0"/>
            <a:r>
              <a:rPr lang="en-US" sz="1200" dirty="0">
                <a:solidFill>
                  <a:srgbClr val="008000"/>
                </a:solidFill>
              </a:rPr>
              <a:t>Conflicts are limited to 60 days unless Congress takes action, </a:t>
            </a:r>
          </a:p>
          <a:p>
            <a:pPr lvl="0"/>
            <a:r>
              <a:rPr lang="en-US" sz="1200" dirty="0">
                <a:solidFill>
                  <a:srgbClr val="008000"/>
                </a:solidFill>
              </a:rPr>
              <a:t>Congress can extend time from the initial 60 days or can withdraw troops after 60 days with adequate notification to the President. </a:t>
            </a:r>
          </a:p>
          <a:p>
            <a:pPr marL="0" indent="0">
              <a:buNone/>
            </a:pPr>
            <a:endParaRPr lang="en-US" sz="1200" dirty="0">
              <a:solidFill>
                <a:srgbClr val="008000"/>
              </a:solidFill>
            </a:endParaRPr>
          </a:p>
          <a:p>
            <a:pPr marL="0" indent="0">
              <a:buNone/>
            </a:pPr>
            <a:r>
              <a:rPr lang="en-US" sz="1200" b="1" dirty="0">
                <a:solidFill>
                  <a:srgbClr val="008000"/>
                </a:solidFill>
              </a:rPr>
              <a:t>Part (c): 4 points</a:t>
            </a:r>
            <a:r>
              <a:rPr lang="en-US" sz="1200" dirty="0">
                <a:solidFill>
                  <a:srgbClr val="008000"/>
                </a:solidFill>
              </a:rPr>
              <a:t> </a:t>
            </a:r>
          </a:p>
          <a:p>
            <a:pPr marL="0" indent="0">
              <a:buNone/>
            </a:pPr>
            <a:r>
              <a:rPr lang="en-US" sz="1200" dirty="0">
                <a:solidFill>
                  <a:srgbClr val="008000"/>
                </a:solidFill>
              </a:rPr>
              <a:t>One point is earned for correctly identifying two other formal powers Congress has over war making (maximum 2 points). One point is earned for each explanation of the formal powers identified in part (c) (maximum 2 points). </a:t>
            </a:r>
            <a:r>
              <a:rPr lang="en-US" sz="1200" dirty="0" smtClean="0">
                <a:solidFill>
                  <a:srgbClr val="008000"/>
                </a:solidFill>
              </a:rPr>
              <a:t>  Acceptable </a:t>
            </a:r>
            <a:r>
              <a:rPr lang="en-US" sz="1200" dirty="0">
                <a:solidFill>
                  <a:srgbClr val="008000"/>
                </a:solidFill>
              </a:rPr>
              <a:t>answers include: </a:t>
            </a:r>
          </a:p>
          <a:p>
            <a:pPr lvl="0"/>
            <a:r>
              <a:rPr lang="en-US" sz="1200" dirty="0">
                <a:solidFill>
                  <a:srgbClr val="008000"/>
                </a:solidFill>
              </a:rPr>
              <a:t>Passing laws. </a:t>
            </a:r>
          </a:p>
          <a:p>
            <a:pPr lvl="0"/>
            <a:r>
              <a:rPr lang="en-US" sz="1200" dirty="0">
                <a:solidFill>
                  <a:srgbClr val="008000"/>
                </a:solidFill>
              </a:rPr>
              <a:t>Appropriations (any mention of “funding”). </a:t>
            </a:r>
          </a:p>
          <a:p>
            <a:pPr lvl="0"/>
            <a:r>
              <a:rPr lang="en-US" sz="1200" dirty="0">
                <a:solidFill>
                  <a:srgbClr val="008000"/>
                </a:solidFill>
              </a:rPr>
              <a:t>Confirmation of nominees.</a:t>
            </a:r>
          </a:p>
          <a:p>
            <a:pPr lvl="0"/>
            <a:r>
              <a:rPr lang="en-US" sz="1200" dirty="0">
                <a:solidFill>
                  <a:srgbClr val="008000"/>
                </a:solidFill>
              </a:rPr>
              <a:t>Impeachment. </a:t>
            </a:r>
          </a:p>
          <a:p>
            <a:pPr lvl="0"/>
            <a:r>
              <a:rPr lang="en-US" sz="1200" dirty="0">
                <a:solidFill>
                  <a:srgbClr val="008000"/>
                </a:solidFill>
              </a:rPr>
              <a:t>Treaty ratification. </a:t>
            </a:r>
          </a:p>
          <a:p>
            <a:pPr lvl="0"/>
            <a:r>
              <a:rPr lang="en-US" sz="1200" dirty="0">
                <a:solidFill>
                  <a:srgbClr val="008000"/>
                </a:solidFill>
              </a:rPr>
              <a:t>Congressional oversight (hearings or investigations).</a:t>
            </a:r>
          </a:p>
          <a:p>
            <a:endParaRPr lang="en-US" sz="1200" dirty="0">
              <a:solidFill>
                <a:srgbClr val="008000"/>
              </a:solidFill>
            </a:endParaRPr>
          </a:p>
          <a:p>
            <a:pPr marL="0" indent="0">
              <a:buNone/>
            </a:pPr>
            <a:r>
              <a:rPr lang="en-US" sz="1200" dirty="0">
                <a:solidFill>
                  <a:srgbClr val="008000"/>
                </a:solidFill>
              </a:rPr>
              <a:t>To earn a point, the explanation must tell how or why these are formal Congressional powers over war-making.</a:t>
            </a: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111</a:t>
            </a:fld>
            <a:endParaRPr lang="en-US"/>
          </a:p>
        </p:txBody>
      </p:sp>
    </p:spTree>
    <p:extLst>
      <p:ext uri="{BB962C8B-B14F-4D97-AF65-F5344CB8AC3E}">
        <p14:creationId xmlns:p14="http://schemas.microsoft.com/office/powerpoint/2010/main" val="22211448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3020"/>
          </a:xfrm>
        </p:spPr>
        <p:txBody>
          <a:bodyPr>
            <a:noAutofit/>
          </a:bodyPr>
          <a:lstStyle/>
          <a:p>
            <a:r>
              <a:rPr lang="en-US" sz="2800" b="1" dirty="0"/>
              <a:t>CONGRESS RESPONDS TO THE IMPERIAL PRESIDENCY</a:t>
            </a:r>
            <a:endParaRPr lang="en-US" sz="2800" dirty="0"/>
          </a:p>
        </p:txBody>
      </p:sp>
      <p:sp>
        <p:nvSpPr>
          <p:cNvPr id="3" name="Content Placeholder 2"/>
          <p:cNvSpPr>
            <a:spLocks noGrp="1"/>
          </p:cNvSpPr>
          <p:nvPr>
            <p:ph idx="1"/>
          </p:nvPr>
        </p:nvSpPr>
        <p:spPr>
          <a:xfrm>
            <a:off x="457200" y="1327027"/>
            <a:ext cx="8229600" cy="5161563"/>
          </a:xfrm>
        </p:spPr>
        <p:txBody>
          <a:bodyPr>
            <a:normAutofit fontScale="55000" lnSpcReduction="20000"/>
          </a:bodyPr>
          <a:lstStyle/>
          <a:p>
            <a:pPr marL="0" indent="0" fontAlgn="base" hangingPunct="0">
              <a:lnSpc>
                <a:spcPct val="120000"/>
              </a:lnSpc>
              <a:buNone/>
            </a:pPr>
            <a:r>
              <a:rPr lang="en-US" sz="3600" b="1" dirty="0"/>
              <a:t>EMERGENCY POWERS</a:t>
            </a:r>
          </a:p>
          <a:p>
            <a:pPr fontAlgn="base" hangingPunct="0">
              <a:lnSpc>
                <a:spcPct val="120000"/>
              </a:lnSpc>
            </a:pPr>
            <a:r>
              <a:rPr lang="en-US" sz="3600" b="1" dirty="0"/>
              <a:t>Passage of National Emergencies Act of 1976</a:t>
            </a:r>
          </a:p>
          <a:p>
            <a:pPr lvl="1" fontAlgn="base" hangingPunct="0">
              <a:lnSpc>
                <a:spcPct val="120000"/>
              </a:lnSpc>
            </a:pPr>
            <a:r>
              <a:rPr lang="en-US" sz="2900" b="1" dirty="0"/>
              <a:t>President must inform Congress in advance of powers to be used in emergencies.</a:t>
            </a:r>
          </a:p>
          <a:p>
            <a:pPr lvl="1" fontAlgn="base" hangingPunct="0">
              <a:lnSpc>
                <a:spcPct val="120000"/>
              </a:lnSpc>
            </a:pPr>
            <a:r>
              <a:rPr lang="en-US" sz="2900" b="1" dirty="0"/>
              <a:t>State of emergency automatically ends after 6 months.</a:t>
            </a:r>
          </a:p>
          <a:p>
            <a:pPr lvl="1" fontAlgn="base" hangingPunct="0">
              <a:lnSpc>
                <a:spcPct val="120000"/>
              </a:lnSpc>
            </a:pPr>
            <a:r>
              <a:rPr lang="en-US" sz="2900" b="1" dirty="0"/>
              <a:t>President can declare another 6 months of emergency, subject to congressional review.</a:t>
            </a:r>
          </a:p>
          <a:p>
            <a:pPr marL="0" indent="0" fontAlgn="base" hangingPunct="0">
              <a:lnSpc>
                <a:spcPct val="120000"/>
              </a:lnSpc>
              <a:buNone/>
            </a:pPr>
            <a:endParaRPr lang="en-US" b="1" dirty="0"/>
          </a:p>
          <a:p>
            <a:pPr marL="0" indent="0" fontAlgn="base" hangingPunct="0">
              <a:lnSpc>
                <a:spcPct val="120000"/>
              </a:lnSpc>
              <a:buNone/>
            </a:pPr>
            <a:r>
              <a:rPr lang="en-US" sz="3600" b="1" dirty="0"/>
              <a:t>IMPOUNDMENT</a:t>
            </a:r>
            <a:endParaRPr lang="en-US" b="1" dirty="0"/>
          </a:p>
          <a:p>
            <a:pPr lvl="0" fontAlgn="base" hangingPunct="0">
              <a:lnSpc>
                <a:spcPct val="120000"/>
              </a:lnSpc>
            </a:pPr>
            <a:r>
              <a:rPr lang="en-US" sz="3600" b="1" dirty="0"/>
              <a:t>Budget and Impoundment Control Act of 1974</a:t>
            </a:r>
          </a:p>
          <a:p>
            <a:pPr lvl="1" fontAlgn="base" hangingPunct="0">
              <a:lnSpc>
                <a:spcPct val="120000"/>
              </a:lnSpc>
            </a:pPr>
            <a:r>
              <a:rPr lang="en-US" sz="2900" b="1" dirty="0"/>
              <a:t>If President impounds funds temporarily (deferral), either house can override.</a:t>
            </a:r>
          </a:p>
          <a:p>
            <a:pPr lvl="1" fontAlgn="base" hangingPunct="0">
              <a:lnSpc>
                <a:spcPct val="120000"/>
              </a:lnSpc>
            </a:pPr>
            <a:r>
              <a:rPr lang="en-US" sz="2900" b="1" dirty="0"/>
              <a:t>If President impounds funds permanently (rescission), that act is automatically voided unless both houses of Congress approve within 45 days.</a:t>
            </a:r>
          </a:p>
          <a:p>
            <a:pPr lvl="1" fontAlgn="base" hangingPunct="0">
              <a:lnSpc>
                <a:spcPct val="120000"/>
              </a:lnSpc>
            </a:pPr>
            <a:r>
              <a:rPr lang="en-US" sz="2900" b="1" dirty="0"/>
              <a:t>Establishment of Congressional Budget Office (CBO) as a check on OMB.</a:t>
            </a:r>
          </a:p>
          <a:p>
            <a:pPr lvl="1" fontAlgn="base" hangingPunct="0">
              <a:lnSpc>
                <a:spcPct val="120000"/>
              </a:lnSpc>
            </a:pPr>
            <a:r>
              <a:rPr lang="en-US" sz="2900" b="1" dirty="0"/>
              <a:t>Congress given three additional months to consider the President’s proposed budget.</a:t>
            </a:r>
          </a:p>
        </p:txBody>
      </p:sp>
      <p:sp>
        <p:nvSpPr>
          <p:cNvPr id="4" name="Slide Number Placeholder 3"/>
          <p:cNvSpPr>
            <a:spLocks noGrp="1"/>
          </p:cNvSpPr>
          <p:nvPr>
            <p:ph type="sldNum" sz="quarter" idx="12"/>
          </p:nvPr>
        </p:nvSpPr>
        <p:spPr/>
        <p:txBody>
          <a:bodyPr/>
          <a:lstStyle/>
          <a:p>
            <a:fld id="{A1B76A41-144B-B84B-8834-3DEC244DA6B3}" type="slidenum">
              <a:rPr lang="en-US" smtClean="0"/>
              <a:t>112</a:t>
            </a:fld>
            <a:endParaRPr lang="en-US"/>
          </a:p>
        </p:txBody>
      </p:sp>
    </p:spTree>
    <p:extLst>
      <p:ext uri="{BB962C8B-B14F-4D97-AF65-F5344CB8AC3E}">
        <p14:creationId xmlns:p14="http://schemas.microsoft.com/office/powerpoint/2010/main" val="64544769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00FF"/>
                </a:solidFill>
              </a:rPr>
              <a:t>FREE RESPONSE QUESTION</a:t>
            </a:r>
            <a:endParaRPr lang="en-US" sz="3600" b="1" dirty="0">
              <a:solidFill>
                <a:srgbClr val="0000FF"/>
              </a:solidFill>
            </a:endParaRPr>
          </a:p>
        </p:txBody>
      </p:sp>
      <p:sp>
        <p:nvSpPr>
          <p:cNvPr id="3" name="Content Placeholder 2"/>
          <p:cNvSpPr>
            <a:spLocks noGrp="1"/>
          </p:cNvSpPr>
          <p:nvPr>
            <p:ph idx="1"/>
          </p:nvPr>
        </p:nvSpPr>
        <p:spPr>
          <a:xfrm>
            <a:off x="457200" y="1231901"/>
            <a:ext cx="8229600" cy="4978400"/>
          </a:xfrm>
        </p:spPr>
        <p:txBody>
          <a:bodyPr>
            <a:noAutofit/>
          </a:bodyPr>
          <a:lstStyle/>
          <a:p>
            <a:pPr marL="0" indent="0">
              <a:buNone/>
            </a:pPr>
            <a:r>
              <a:rPr lang="en-US" sz="2000" b="1" i="1" dirty="0">
                <a:solidFill>
                  <a:srgbClr val="0000FF"/>
                </a:solidFill>
              </a:rPr>
              <a:t>In the </a:t>
            </a:r>
            <a:r>
              <a:rPr lang="en-US" sz="2000" b="1" i="1" dirty="0" err="1">
                <a:solidFill>
                  <a:srgbClr val="0000FF"/>
                </a:solidFill>
              </a:rPr>
              <a:t>1970’s</a:t>
            </a:r>
            <a:r>
              <a:rPr lang="en-US" sz="2000" b="1" i="1" dirty="0">
                <a:solidFill>
                  <a:srgbClr val="0000FF"/>
                </a:solidFill>
              </a:rPr>
              <a:t>, in order to limit the power of the President and to reassert congressional authority in the policy-making process, Congress passed the following:</a:t>
            </a:r>
            <a:endParaRPr lang="en-US" sz="2000" dirty="0">
              <a:solidFill>
                <a:srgbClr val="0000FF"/>
              </a:solidFill>
            </a:endParaRPr>
          </a:p>
          <a:p>
            <a:pPr lvl="1">
              <a:buFont typeface="Arial" panose="020B0604020202020204" pitchFamily="34" charset="0"/>
              <a:buChar char="•"/>
            </a:pPr>
            <a:r>
              <a:rPr lang="en-US" sz="2000" b="1" i="1" dirty="0" smtClean="0">
                <a:solidFill>
                  <a:srgbClr val="0000FF"/>
                </a:solidFill>
              </a:rPr>
              <a:t>The </a:t>
            </a:r>
            <a:r>
              <a:rPr lang="en-US" sz="2000" b="1" i="1" dirty="0">
                <a:solidFill>
                  <a:srgbClr val="0000FF"/>
                </a:solidFill>
              </a:rPr>
              <a:t>War Powers Act</a:t>
            </a:r>
            <a:endParaRPr lang="en-US" sz="2000" dirty="0">
              <a:solidFill>
                <a:srgbClr val="0000FF"/>
              </a:solidFill>
            </a:endParaRPr>
          </a:p>
          <a:p>
            <a:pPr lvl="1">
              <a:buFont typeface="Arial" panose="020B0604020202020204" pitchFamily="34" charset="0"/>
              <a:buChar char="•"/>
            </a:pPr>
            <a:r>
              <a:rPr lang="en-US" sz="2000" b="1" i="1" dirty="0">
                <a:solidFill>
                  <a:srgbClr val="0000FF"/>
                </a:solidFill>
              </a:rPr>
              <a:t>The Budget and Impoundment Control </a:t>
            </a:r>
            <a:r>
              <a:rPr lang="en-US" sz="2000" b="1" i="1" dirty="0" smtClean="0">
                <a:solidFill>
                  <a:srgbClr val="0000FF"/>
                </a:solidFill>
              </a:rPr>
              <a:t>Act</a:t>
            </a:r>
          </a:p>
          <a:p>
            <a:pPr lvl="1">
              <a:buFont typeface="Arial" panose="020B0604020202020204" pitchFamily="34" charset="0"/>
              <a:buChar char="•"/>
            </a:pPr>
            <a:endParaRPr lang="en-US" sz="1600" dirty="0">
              <a:solidFill>
                <a:srgbClr val="0000FF"/>
              </a:solidFill>
            </a:endParaRPr>
          </a:p>
          <a:p>
            <a:pPr marL="457200" lvl="1" indent="-457200">
              <a:buFont typeface="+mj-lt"/>
              <a:buAutoNum type="alphaLcParenR"/>
            </a:pPr>
            <a:r>
              <a:rPr lang="en-US" sz="2000" b="1" i="1" dirty="0" smtClean="0">
                <a:solidFill>
                  <a:srgbClr val="0000FF"/>
                </a:solidFill>
              </a:rPr>
              <a:t>Describe </a:t>
            </a:r>
            <a:r>
              <a:rPr lang="en-US" sz="2000" b="1" i="1" dirty="0">
                <a:solidFill>
                  <a:srgbClr val="0000FF"/>
                </a:solidFill>
              </a:rPr>
              <a:t>the provisions of each of these two legislative acts.  </a:t>
            </a:r>
            <a:endParaRPr lang="en-US" sz="2000" b="1" i="1" dirty="0" smtClean="0">
              <a:solidFill>
                <a:srgbClr val="0000FF"/>
              </a:solidFill>
            </a:endParaRPr>
          </a:p>
          <a:p>
            <a:pPr marL="457200" lvl="1" indent="-457200">
              <a:buFont typeface="+mj-lt"/>
              <a:buAutoNum type="alphaLcParenR"/>
            </a:pPr>
            <a:endParaRPr lang="en-US" sz="2000" b="1" i="1" dirty="0">
              <a:solidFill>
                <a:srgbClr val="0000FF"/>
              </a:solidFill>
            </a:endParaRPr>
          </a:p>
          <a:p>
            <a:pPr marL="457200" lvl="1" indent="-457200">
              <a:buFont typeface="+mj-lt"/>
              <a:buAutoNum type="alphaLcParenR"/>
            </a:pPr>
            <a:r>
              <a:rPr lang="en-US" sz="2000" b="1" i="1" dirty="0" smtClean="0">
                <a:solidFill>
                  <a:srgbClr val="0000FF"/>
                </a:solidFill>
              </a:rPr>
              <a:t>Evaluate </a:t>
            </a:r>
            <a:r>
              <a:rPr lang="en-US" sz="2000" b="1" i="1" dirty="0">
                <a:solidFill>
                  <a:srgbClr val="0000FF"/>
                </a:solidFill>
              </a:rPr>
              <a:t>the extent to which each act has affected the balance of power between the presidency and Congress.</a:t>
            </a:r>
            <a:endParaRPr lang="en-US" sz="2000" dirty="0">
              <a:solidFill>
                <a:srgbClr val="0000FF"/>
              </a:solidFill>
            </a:endParaRPr>
          </a:p>
        </p:txBody>
      </p:sp>
      <p:sp>
        <p:nvSpPr>
          <p:cNvPr id="4" name="Slide Number Placeholder 3"/>
          <p:cNvSpPr>
            <a:spLocks noGrp="1"/>
          </p:cNvSpPr>
          <p:nvPr>
            <p:ph type="sldNum" sz="quarter" idx="12"/>
          </p:nvPr>
        </p:nvSpPr>
        <p:spPr/>
        <p:txBody>
          <a:bodyPr/>
          <a:lstStyle/>
          <a:p>
            <a:fld id="{A1B76A41-144B-B84B-8834-3DEC244DA6B3}" type="slidenum">
              <a:rPr lang="en-US" smtClean="0"/>
              <a:t>113</a:t>
            </a:fld>
            <a:endParaRPr lang="en-US"/>
          </a:p>
        </p:txBody>
      </p:sp>
    </p:spTree>
    <p:extLst>
      <p:ext uri="{BB962C8B-B14F-4D97-AF65-F5344CB8AC3E}">
        <p14:creationId xmlns:p14="http://schemas.microsoft.com/office/powerpoint/2010/main" val="289084091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8000"/>
                </a:solidFill>
              </a:rPr>
              <a:t>FREE RESPONSE RUBRIC</a:t>
            </a:r>
            <a:endParaRPr lang="en-US" sz="3600" b="1" dirty="0">
              <a:solidFill>
                <a:srgbClr val="008000"/>
              </a:solidFill>
            </a:endParaRPr>
          </a:p>
        </p:txBody>
      </p:sp>
      <p:sp>
        <p:nvSpPr>
          <p:cNvPr id="3" name="Content Placeholder 2"/>
          <p:cNvSpPr>
            <a:spLocks noGrp="1"/>
          </p:cNvSpPr>
          <p:nvPr>
            <p:ph idx="1"/>
          </p:nvPr>
        </p:nvSpPr>
        <p:spPr>
          <a:xfrm>
            <a:off x="317500" y="990600"/>
            <a:ext cx="8534400" cy="5511800"/>
          </a:xfrm>
        </p:spPr>
        <p:txBody>
          <a:bodyPr numCol="2">
            <a:noAutofit/>
          </a:bodyPr>
          <a:lstStyle/>
          <a:p>
            <a:pPr marL="0" indent="0">
              <a:buNone/>
            </a:pPr>
            <a:r>
              <a:rPr lang="en-US" sz="1400" b="1" dirty="0">
                <a:solidFill>
                  <a:srgbClr val="008000"/>
                </a:solidFill>
              </a:rPr>
              <a:t>Part (a): 2 points</a:t>
            </a:r>
            <a:r>
              <a:rPr lang="en-US" sz="1400" dirty="0">
                <a:solidFill>
                  <a:srgbClr val="008000"/>
                </a:solidFill>
              </a:rPr>
              <a:t> for description of both provisions. 1 point if only one is described.</a:t>
            </a:r>
          </a:p>
          <a:p>
            <a:pPr marL="0" indent="0">
              <a:buNone/>
            </a:pPr>
            <a:r>
              <a:rPr lang="en-US" sz="1400" i="1" dirty="0" smtClean="0">
                <a:solidFill>
                  <a:srgbClr val="008000"/>
                </a:solidFill>
              </a:rPr>
              <a:t>War </a:t>
            </a:r>
            <a:r>
              <a:rPr lang="en-US" sz="1400" i="1" dirty="0">
                <a:solidFill>
                  <a:srgbClr val="008000"/>
                </a:solidFill>
              </a:rPr>
              <a:t>Powers Resolution/Act of 1973:</a:t>
            </a:r>
            <a:endParaRPr lang="en-US" sz="1400" dirty="0">
              <a:solidFill>
                <a:srgbClr val="008000"/>
              </a:solidFill>
            </a:endParaRPr>
          </a:p>
          <a:p>
            <a:pPr lvl="0"/>
            <a:r>
              <a:rPr lang="en-US" sz="1400" dirty="0">
                <a:solidFill>
                  <a:srgbClr val="008000"/>
                </a:solidFill>
              </a:rPr>
              <a:t>Requires the President to consult with Congress before using military force</a:t>
            </a:r>
          </a:p>
          <a:p>
            <a:pPr lvl="0"/>
            <a:r>
              <a:rPr lang="en-US" sz="1400" dirty="0">
                <a:solidFill>
                  <a:srgbClr val="008000"/>
                </a:solidFill>
              </a:rPr>
              <a:t>Mandates withdrawal of forces (after 60 days) unless Congress declares war or grants an extension.</a:t>
            </a:r>
          </a:p>
          <a:p>
            <a:pPr lvl="0"/>
            <a:r>
              <a:rPr lang="en-US" sz="1400" dirty="0">
                <a:solidFill>
                  <a:srgbClr val="008000"/>
                </a:solidFill>
              </a:rPr>
              <a:t>Congress may pass a concurrent resolution ending participation in hostilities</a:t>
            </a:r>
          </a:p>
          <a:p>
            <a:pPr marL="0" indent="0">
              <a:buNone/>
            </a:pPr>
            <a:r>
              <a:rPr lang="en-US" sz="1400" i="1" dirty="0">
                <a:solidFill>
                  <a:srgbClr val="008000"/>
                </a:solidFill>
              </a:rPr>
              <a:t>Budget and Impoundment Control Act of 1974:</a:t>
            </a:r>
            <a:endParaRPr lang="en-US" sz="1400" dirty="0">
              <a:solidFill>
                <a:srgbClr val="008000"/>
              </a:solidFill>
            </a:endParaRPr>
          </a:p>
          <a:p>
            <a:pPr lvl="0"/>
            <a:r>
              <a:rPr lang="en-US" sz="1400" dirty="0">
                <a:solidFill>
                  <a:srgbClr val="008000"/>
                </a:solidFill>
              </a:rPr>
              <a:t>Established a fixed budget calendar</a:t>
            </a:r>
          </a:p>
          <a:p>
            <a:pPr lvl="0"/>
            <a:r>
              <a:rPr lang="en-US" sz="1400" dirty="0">
                <a:solidFill>
                  <a:srgbClr val="008000"/>
                </a:solidFill>
              </a:rPr>
              <a:t>Established the CBO</a:t>
            </a:r>
          </a:p>
          <a:p>
            <a:pPr lvl="0"/>
            <a:r>
              <a:rPr lang="en-US" sz="1400" dirty="0">
                <a:solidFill>
                  <a:srgbClr val="008000"/>
                </a:solidFill>
              </a:rPr>
              <a:t>Established a Budget Committee in each house</a:t>
            </a:r>
          </a:p>
          <a:p>
            <a:pPr lvl="0"/>
            <a:r>
              <a:rPr lang="en-US" sz="1400" dirty="0">
                <a:solidFill>
                  <a:srgbClr val="008000"/>
                </a:solidFill>
              </a:rPr>
              <a:t>Dealt with impoundment issues/established procedures for deferrals and rescissions</a:t>
            </a:r>
          </a:p>
          <a:p>
            <a:pPr lvl="0"/>
            <a:r>
              <a:rPr lang="en-US" sz="1400" dirty="0">
                <a:solidFill>
                  <a:srgbClr val="008000"/>
                </a:solidFill>
              </a:rPr>
              <a:t>Change in fiscal year</a:t>
            </a:r>
          </a:p>
          <a:p>
            <a:pPr marL="0" indent="0">
              <a:buNone/>
            </a:pPr>
            <a:endParaRPr lang="en-US" sz="1400" dirty="0" smtClean="0">
              <a:solidFill>
                <a:srgbClr val="008000"/>
              </a:solidFill>
            </a:endParaRPr>
          </a:p>
          <a:p>
            <a:pPr marL="0" indent="0">
              <a:buNone/>
            </a:pPr>
            <a:endParaRPr lang="en-US" sz="1400" dirty="0" smtClean="0">
              <a:solidFill>
                <a:srgbClr val="008000"/>
              </a:solidFill>
            </a:endParaRPr>
          </a:p>
          <a:p>
            <a:pPr marL="0" indent="0">
              <a:buNone/>
            </a:pPr>
            <a:endParaRPr lang="en-US" sz="1400" dirty="0">
              <a:solidFill>
                <a:srgbClr val="008000"/>
              </a:solidFill>
            </a:endParaRPr>
          </a:p>
          <a:p>
            <a:pPr marL="0" indent="0">
              <a:buNone/>
            </a:pPr>
            <a:endParaRPr lang="en-US" sz="1400" dirty="0" smtClean="0">
              <a:solidFill>
                <a:srgbClr val="008000"/>
              </a:solidFill>
            </a:endParaRPr>
          </a:p>
          <a:p>
            <a:pPr marL="0" indent="0">
              <a:buNone/>
            </a:pPr>
            <a:endParaRPr lang="en-US" sz="1400" dirty="0">
              <a:solidFill>
                <a:srgbClr val="008000"/>
              </a:solidFill>
            </a:endParaRPr>
          </a:p>
          <a:p>
            <a:pPr marL="0" indent="0">
              <a:buNone/>
            </a:pPr>
            <a:endParaRPr lang="en-US" sz="1400" dirty="0" smtClean="0">
              <a:solidFill>
                <a:srgbClr val="008000"/>
              </a:solidFill>
            </a:endParaRPr>
          </a:p>
          <a:p>
            <a:pPr marL="0" indent="0">
              <a:buNone/>
            </a:pPr>
            <a:endParaRPr lang="en-US" sz="1400" dirty="0">
              <a:solidFill>
                <a:srgbClr val="008000"/>
              </a:solidFill>
            </a:endParaRPr>
          </a:p>
          <a:p>
            <a:pPr marL="114300" indent="0">
              <a:buNone/>
            </a:pPr>
            <a:r>
              <a:rPr lang="en-US" sz="1400" b="1" dirty="0" smtClean="0">
                <a:solidFill>
                  <a:srgbClr val="008000"/>
                </a:solidFill>
              </a:rPr>
              <a:t>Part </a:t>
            </a:r>
            <a:r>
              <a:rPr lang="en-US" sz="1400" b="1" dirty="0">
                <a:solidFill>
                  <a:srgbClr val="008000"/>
                </a:solidFill>
              </a:rPr>
              <a:t>(b): 4 points</a:t>
            </a:r>
            <a:r>
              <a:rPr lang="en-US" sz="1400" dirty="0">
                <a:solidFill>
                  <a:srgbClr val="008000"/>
                </a:solidFill>
              </a:rPr>
              <a:t> possible (2 points for each evaluation)</a:t>
            </a:r>
          </a:p>
          <a:p>
            <a:pPr marL="114300" indent="0">
              <a:buNone/>
            </a:pPr>
            <a:r>
              <a:rPr lang="en-US" sz="1200" b="1" dirty="0" smtClean="0">
                <a:solidFill>
                  <a:srgbClr val="008000"/>
                </a:solidFill>
              </a:rPr>
              <a:t>2 </a:t>
            </a:r>
            <a:r>
              <a:rPr lang="en-US" sz="1200" b="1" dirty="0">
                <a:solidFill>
                  <a:srgbClr val="008000"/>
                </a:solidFill>
              </a:rPr>
              <a:t>points</a:t>
            </a:r>
            <a:r>
              <a:rPr lang="en-US" sz="1200" dirty="0">
                <a:solidFill>
                  <a:srgbClr val="008000"/>
                </a:solidFill>
              </a:rPr>
              <a:t> for evaluation of War Powers Resolution/Act</a:t>
            </a:r>
          </a:p>
          <a:p>
            <a:pPr marL="114300" indent="0">
              <a:buNone/>
            </a:pPr>
            <a:r>
              <a:rPr lang="en-US" sz="1200" dirty="0" smtClean="0">
                <a:solidFill>
                  <a:srgbClr val="008000"/>
                </a:solidFill>
              </a:rPr>
              <a:t>Some </a:t>
            </a:r>
            <a:r>
              <a:rPr lang="en-US" sz="1200" dirty="0">
                <a:solidFill>
                  <a:srgbClr val="008000"/>
                </a:solidFill>
              </a:rPr>
              <a:t>examples, but there may be more:</a:t>
            </a:r>
          </a:p>
          <a:p>
            <a:pPr lvl="0" indent="-228600"/>
            <a:r>
              <a:rPr lang="en-US" sz="1200" dirty="0">
                <a:solidFill>
                  <a:srgbClr val="008000"/>
                </a:solidFill>
              </a:rPr>
              <a:t>WPR does not limit President much, nor Congress when it is convenient to ignore </a:t>
            </a:r>
          </a:p>
          <a:p>
            <a:pPr lvl="0" indent="-228600"/>
            <a:r>
              <a:rPr lang="en-US" sz="1200" dirty="0">
                <a:solidFill>
                  <a:srgbClr val="008000"/>
                </a:solidFill>
              </a:rPr>
              <a:t>President goes through the motions of submitting to Congress</a:t>
            </a:r>
          </a:p>
          <a:p>
            <a:pPr lvl="0" indent="-228600"/>
            <a:r>
              <a:rPr lang="en-US" sz="1200" dirty="0">
                <a:solidFill>
                  <a:srgbClr val="008000"/>
                </a:solidFill>
              </a:rPr>
              <a:t>Each branch asserts the WPR when it is convenient</a:t>
            </a:r>
          </a:p>
          <a:p>
            <a:pPr lvl="0" indent="-228600"/>
            <a:r>
              <a:rPr lang="en-US" sz="1200" dirty="0">
                <a:solidFill>
                  <a:srgbClr val="008000"/>
                </a:solidFill>
              </a:rPr>
              <a:t>Question of constitutionality of WPR</a:t>
            </a:r>
          </a:p>
          <a:p>
            <a:pPr marL="0" indent="0">
              <a:buNone/>
            </a:pPr>
            <a:r>
              <a:rPr lang="en-US" sz="1200" dirty="0">
                <a:solidFill>
                  <a:srgbClr val="008000"/>
                </a:solidFill>
              </a:rPr>
              <a:t> </a:t>
            </a:r>
          </a:p>
          <a:p>
            <a:pPr marL="114300" indent="0">
              <a:buNone/>
            </a:pPr>
            <a:r>
              <a:rPr lang="en-US" sz="1200" b="1" dirty="0" smtClean="0">
                <a:solidFill>
                  <a:srgbClr val="008000"/>
                </a:solidFill>
              </a:rPr>
              <a:t>2 </a:t>
            </a:r>
            <a:r>
              <a:rPr lang="en-US" sz="1200" b="1" dirty="0">
                <a:solidFill>
                  <a:srgbClr val="008000"/>
                </a:solidFill>
              </a:rPr>
              <a:t>points</a:t>
            </a:r>
            <a:r>
              <a:rPr lang="en-US" sz="1200" dirty="0">
                <a:solidFill>
                  <a:srgbClr val="008000"/>
                </a:solidFill>
              </a:rPr>
              <a:t> for evaluation of Budget and Impoundment Control Act</a:t>
            </a:r>
          </a:p>
          <a:p>
            <a:pPr indent="-228600"/>
            <a:r>
              <a:rPr lang="en-US" sz="1200" dirty="0" smtClean="0">
                <a:solidFill>
                  <a:srgbClr val="008000"/>
                </a:solidFill>
              </a:rPr>
              <a:t>Some </a:t>
            </a:r>
            <a:r>
              <a:rPr lang="en-US" sz="1200" dirty="0">
                <a:solidFill>
                  <a:srgbClr val="008000"/>
                </a:solidFill>
              </a:rPr>
              <a:t>examples, but there may be more:</a:t>
            </a:r>
          </a:p>
          <a:p>
            <a:pPr lvl="0" indent="-228600"/>
            <a:r>
              <a:rPr lang="en-US" sz="1200" dirty="0">
                <a:solidFill>
                  <a:srgbClr val="008000"/>
                </a:solidFill>
              </a:rPr>
              <a:t>Designed to strengthen Congress</a:t>
            </a:r>
          </a:p>
          <a:p>
            <a:pPr lvl="0" indent="-228600"/>
            <a:r>
              <a:rPr lang="en-US" sz="1200" dirty="0">
                <a:solidFill>
                  <a:srgbClr val="008000"/>
                </a:solidFill>
              </a:rPr>
              <a:t>Internal congressional reforms</a:t>
            </a:r>
          </a:p>
          <a:p>
            <a:pPr lvl="0" indent="-228600"/>
            <a:r>
              <a:rPr lang="en-US" sz="1200" dirty="0">
                <a:solidFill>
                  <a:srgbClr val="008000"/>
                </a:solidFill>
              </a:rPr>
              <a:t>CBO</a:t>
            </a:r>
          </a:p>
          <a:p>
            <a:pPr lvl="0" indent="-228600"/>
            <a:r>
              <a:rPr lang="en-US" sz="1200" dirty="0">
                <a:solidFill>
                  <a:srgbClr val="008000"/>
                </a:solidFill>
              </a:rPr>
              <a:t>Budget Committees</a:t>
            </a:r>
          </a:p>
          <a:p>
            <a:pPr lvl="0" indent="-228600"/>
            <a:r>
              <a:rPr lang="en-US" sz="1200" dirty="0">
                <a:solidFill>
                  <a:srgbClr val="008000"/>
                </a:solidFill>
              </a:rPr>
              <a:t>Greater budget process discipline for both institutions has resulted </a:t>
            </a:r>
          </a:p>
          <a:p>
            <a:pPr lvl="0" indent="-228600"/>
            <a:r>
              <a:rPr lang="en-US" sz="1200" dirty="0">
                <a:solidFill>
                  <a:srgbClr val="008000"/>
                </a:solidFill>
              </a:rPr>
              <a:t>Government shutdown/gridlock</a:t>
            </a:r>
          </a:p>
          <a:p>
            <a:pPr marL="0" indent="0">
              <a:buNone/>
            </a:pPr>
            <a:r>
              <a:rPr lang="en-US" sz="1200" dirty="0">
                <a:solidFill>
                  <a:srgbClr val="008000"/>
                </a:solidFill>
              </a:rPr>
              <a:t> </a:t>
            </a:r>
          </a:p>
          <a:p>
            <a:pPr marL="114300" indent="0">
              <a:buNone/>
            </a:pPr>
            <a:r>
              <a:rPr lang="en-US" sz="1200" dirty="0">
                <a:solidFill>
                  <a:srgbClr val="008000"/>
                </a:solidFill>
              </a:rPr>
              <a:t>Note: Student may receive 1 point for a general discussion of how the balance of power between the presidency and Congress has been affected by the legislation.</a:t>
            </a:r>
          </a:p>
          <a:p>
            <a:endParaRPr lang="en-US" sz="5400" dirty="0"/>
          </a:p>
        </p:txBody>
      </p:sp>
      <p:sp>
        <p:nvSpPr>
          <p:cNvPr id="4" name="Slide Number Placeholder 3"/>
          <p:cNvSpPr>
            <a:spLocks noGrp="1"/>
          </p:cNvSpPr>
          <p:nvPr>
            <p:ph type="sldNum" sz="quarter" idx="12"/>
          </p:nvPr>
        </p:nvSpPr>
        <p:spPr/>
        <p:txBody>
          <a:bodyPr/>
          <a:lstStyle/>
          <a:p>
            <a:fld id="{A1B76A41-144B-B84B-8834-3DEC244DA6B3}" type="slidenum">
              <a:rPr lang="en-US" smtClean="0"/>
              <a:t>114</a:t>
            </a:fld>
            <a:endParaRPr lang="en-US"/>
          </a:p>
        </p:txBody>
      </p:sp>
    </p:spTree>
    <p:extLst>
      <p:ext uri="{BB962C8B-B14F-4D97-AF65-F5344CB8AC3E}">
        <p14:creationId xmlns:p14="http://schemas.microsoft.com/office/powerpoint/2010/main" val="238566691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2574"/>
          </a:xfrm>
        </p:spPr>
        <p:txBody>
          <a:bodyPr>
            <a:noAutofit/>
          </a:bodyPr>
          <a:lstStyle/>
          <a:p>
            <a:r>
              <a:rPr lang="en-US" sz="2800" b="1" dirty="0"/>
              <a:t>CONGRESS RESPONDS TO THE IMPERIAL PRESIDENCY</a:t>
            </a:r>
            <a:endParaRPr lang="en-US" sz="2800" dirty="0"/>
          </a:p>
        </p:txBody>
      </p:sp>
      <p:sp>
        <p:nvSpPr>
          <p:cNvPr id="3" name="Content Placeholder 2"/>
          <p:cNvSpPr>
            <a:spLocks noGrp="1"/>
          </p:cNvSpPr>
          <p:nvPr>
            <p:ph idx="1"/>
          </p:nvPr>
        </p:nvSpPr>
        <p:spPr>
          <a:xfrm>
            <a:off x="457200" y="1310744"/>
            <a:ext cx="8229600" cy="4815419"/>
          </a:xfrm>
        </p:spPr>
        <p:txBody>
          <a:bodyPr>
            <a:noAutofit/>
          </a:bodyPr>
          <a:lstStyle/>
          <a:p>
            <a:pPr marL="274320" indent="-274320">
              <a:lnSpc>
                <a:spcPct val="120000"/>
              </a:lnSpc>
              <a:buClr>
                <a:schemeClr val="accent3"/>
              </a:buClr>
              <a:buNone/>
              <a:defRPr/>
            </a:pPr>
            <a:r>
              <a:rPr lang="en-US" sz="1800" b="1" dirty="0" smtClean="0"/>
              <a:t>CONFIRMATION OF PRESIDENTIAL APPOINTEES</a:t>
            </a:r>
          </a:p>
          <a:p>
            <a:pPr marL="274320" indent="-274320">
              <a:lnSpc>
                <a:spcPct val="120000"/>
              </a:lnSpc>
              <a:buClr>
                <a:schemeClr val="accent3"/>
              </a:buClr>
              <a:buNone/>
              <a:defRPr/>
            </a:pPr>
            <a:endParaRPr lang="en-US" sz="1500" b="1" dirty="0"/>
          </a:p>
          <a:p>
            <a:pPr>
              <a:lnSpc>
                <a:spcPct val="120000"/>
              </a:lnSpc>
              <a:defRPr/>
            </a:pPr>
            <a:r>
              <a:rPr lang="en-US" sz="1500" b="1" dirty="0" smtClean="0"/>
              <a:t>Senatorial </a:t>
            </a:r>
            <a:r>
              <a:rPr lang="en-US" sz="1500" b="1" dirty="0"/>
              <a:t>courtesy a long-established practice:  before President makes an appointment within a state, he will consult with the two senators of that state to get their approval</a:t>
            </a:r>
            <a:r>
              <a:rPr lang="en-US" sz="1500" b="1" dirty="0" smtClean="0"/>
              <a:t>.</a:t>
            </a:r>
          </a:p>
          <a:p>
            <a:pPr marL="0" indent="0">
              <a:lnSpc>
                <a:spcPct val="120000"/>
              </a:lnSpc>
              <a:buNone/>
              <a:defRPr/>
            </a:pPr>
            <a:endParaRPr lang="en-US" sz="1500" b="1" dirty="0"/>
          </a:p>
          <a:p>
            <a:pPr>
              <a:lnSpc>
                <a:spcPct val="120000"/>
              </a:lnSpc>
              <a:defRPr/>
            </a:pPr>
            <a:r>
              <a:rPr lang="en-US" sz="1500" b="1" dirty="0" smtClean="0"/>
              <a:t>Much </a:t>
            </a:r>
            <a:r>
              <a:rPr lang="en-US" sz="1500" b="1" dirty="0"/>
              <a:t>closer scrutiny given by Senate to recent appointments, e.g., rejection of Bork as Supreme Court Justice, emotion-charged hearings for Clarence Thomas</a:t>
            </a:r>
            <a:r>
              <a:rPr lang="en-US" sz="1500" b="1" dirty="0" smtClean="0"/>
              <a:t>.</a:t>
            </a:r>
          </a:p>
          <a:p>
            <a:pPr marL="0" indent="0">
              <a:lnSpc>
                <a:spcPct val="120000"/>
              </a:lnSpc>
              <a:buNone/>
              <a:defRPr/>
            </a:pPr>
            <a:endParaRPr lang="en-US" sz="1500" b="1" dirty="0"/>
          </a:p>
          <a:p>
            <a:pPr>
              <a:lnSpc>
                <a:spcPct val="120000"/>
              </a:lnSpc>
              <a:defRPr/>
            </a:pPr>
            <a:r>
              <a:rPr lang="en-US" sz="1500" b="1" dirty="0" smtClean="0"/>
              <a:t>"</a:t>
            </a:r>
            <a:r>
              <a:rPr lang="en-US" sz="1500" b="1" dirty="0"/>
              <a:t>Rule of fitness" seems to no longer be sufficient; now, a nominee's </a:t>
            </a:r>
            <a:r>
              <a:rPr lang="en-US" sz="1500" b="1" u="sng" dirty="0"/>
              <a:t>policy preferences </a:t>
            </a:r>
            <a:r>
              <a:rPr lang="en-US" sz="1500" b="1" dirty="0"/>
              <a:t>are fair game for much more senatorial scrutiny than before</a:t>
            </a:r>
            <a:r>
              <a:rPr lang="en-US" sz="1500" b="1" dirty="0" smtClean="0"/>
              <a:t>.</a:t>
            </a:r>
          </a:p>
          <a:p>
            <a:pPr marL="0" indent="0">
              <a:lnSpc>
                <a:spcPct val="120000"/>
              </a:lnSpc>
              <a:buNone/>
              <a:defRPr/>
            </a:pPr>
            <a:endParaRPr lang="en-US" sz="1500" b="1" dirty="0"/>
          </a:p>
          <a:p>
            <a:pPr>
              <a:lnSpc>
                <a:spcPct val="120000"/>
              </a:lnSpc>
              <a:defRPr/>
            </a:pPr>
            <a:r>
              <a:rPr lang="en-US" sz="1500" b="1" dirty="0" smtClean="0"/>
              <a:t>Long </a:t>
            </a:r>
            <a:r>
              <a:rPr lang="en-US" sz="1500" b="1" dirty="0"/>
              <a:t>confirmation delays (through use of the “hold”) of </a:t>
            </a:r>
            <a:r>
              <a:rPr lang="en-US" sz="1500" b="1" u="sng" dirty="0"/>
              <a:t>years</a:t>
            </a:r>
            <a:r>
              <a:rPr lang="en-US" sz="1500" b="1" dirty="0"/>
              <a:t> with some of Clinton’s judicial nominees due to the belief that the nominees were too liberal/out of the judicial mainstream.  Democrats in Senate returned the favor in the Bush Administration by delaying </a:t>
            </a:r>
            <a:r>
              <a:rPr lang="en-US" sz="1500" b="1" dirty="0" smtClean="0"/>
              <a:t>confirmations.</a:t>
            </a:r>
            <a:endParaRPr lang="en-US" sz="1500" b="1" dirty="0"/>
          </a:p>
        </p:txBody>
      </p:sp>
      <p:sp>
        <p:nvSpPr>
          <p:cNvPr id="4" name="Slide Number Placeholder 3"/>
          <p:cNvSpPr>
            <a:spLocks noGrp="1"/>
          </p:cNvSpPr>
          <p:nvPr>
            <p:ph type="sldNum" sz="quarter" idx="12"/>
          </p:nvPr>
        </p:nvSpPr>
        <p:spPr/>
        <p:txBody>
          <a:bodyPr/>
          <a:lstStyle/>
          <a:p>
            <a:fld id="{A1B76A41-144B-B84B-8834-3DEC244DA6B3}" type="slidenum">
              <a:rPr lang="en-US" smtClean="0"/>
              <a:t>115</a:t>
            </a:fld>
            <a:endParaRPr lang="en-US"/>
          </a:p>
        </p:txBody>
      </p:sp>
    </p:spTree>
    <p:extLst>
      <p:ext uri="{BB962C8B-B14F-4D97-AF65-F5344CB8AC3E}">
        <p14:creationId xmlns:p14="http://schemas.microsoft.com/office/powerpoint/2010/main" val="61213116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1162"/>
          </a:xfrm>
        </p:spPr>
        <p:txBody>
          <a:bodyPr>
            <a:noAutofit/>
          </a:bodyPr>
          <a:lstStyle/>
          <a:p>
            <a:r>
              <a:rPr lang="en-US" sz="2800" b="1" dirty="0"/>
              <a:t>CONGRESS RESPONDS TO THE IMPERIAL PRESIDENCY</a:t>
            </a:r>
            <a:endParaRPr lang="en-US" sz="2800" dirty="0"/>
          </a:p>
        </p:txBody>
      </p:sp>
      <p:sp>
        <p:nvSpPr>
          <p:cNvPr id="3" name="Content Placeholder 2"/>
          <p:cNvSpPr>
            <a:spLocks noGrp="1"/>
          </p:cNvSpPr>
          <p:nvPr>
            <p:ph idx="1"/>
          </p:nvPr>
        </p:nvSpPr>
        <p:spPr/>
        <p:txBody>
          <a:bodyPr>
            <a:normAutofit fontScale="70000" lnSpcReduction="20000"/>
          </a:bodyPr>
          <a:lstStyle/>
          <a:p>
            <a:pPr marL="0" indent="0">
              <a:buNone/>
              <a:defRPr/>
            </a:pPr>
            <a:r>
              <a:rPr lang="en-US" b="1" dirty="0" smtClean="0"/>
              <a:t>LEGISLATIVE VETO</a:t>
            </a:r>
          </a:p>
          <a:p>
            <a:pPr>
              <a:defRPr/>
            </a:pPr>
            <a:endParaRPr lang="en-US" b="1" dirty="0"/>
          </a:p>
          <a:p>
            <a:pPr>
              <a:lnSpc>
                <a:spcPct val="120000"/>
              </a:lnSpc>
              <a:defRPr/>
            </a:pPr>
            <a:r>
              <a:rPr lang="en-US" b="1" dirty="0" smtClean="0"/>
              <a:t>In </a:t>
            </a:r>
            <a:r>
              <a:rPr lang="en-US" b="1" dirty="0"/>
              <a:t>the past: Congress passed a law </a:t>
            </a:r>
            <a:r>
              <a:rPr lang="en-US" b="1" dirty="0" smtClean="0">
                <a:sym typeface="Wingdings" pitchFamily="2" charset="2"/>
              </a:rPr>
              <a:t></a:t>
            </a:r>
            <a:r>
              <a:rPr lang="en-US" b="1" dirty="0"/>
              <a:t>The relevant executive agency issued regulations to enforce the law </a:t>
            </a:r>
            <a:r>
              <a:rPr lang="en-US" b="1" dirty="0" smtClean="0">
                <a:sym typeface="Wingdings" pitchFamily="2" charset="2"/>
              </a:rPr>
              <a:t></a:t>
            </a:r>
            <a:r>
              <a:rPr lang="en-US" b="1" dirty="0"/>
              <a:t>Congress could then analyze those regulations and veto them if it so desired.</a:t>
            </a:r>
          </a:p>
          <a:p>
            <a:pPr>
              <a:lnSpc>
                <a:spcPct val="120000"/>
              </a:lnSpc>
              <a:defRPr/>
            </a:pPr>
            <a:endParaRPr lang="en-US" b="1" dirty="0"/>
          </a:p>
          <a:p>
            <a:pPr>
              <a:lnSpc>
                <a:spcPct val="120000"/>
              </a:lnSpc>
              <a:defRPr/>
            </a:pPr>
            <a:r>
              <a:rPr lang="en-US" b="1" dirty="0" smtClean="0"/>
              <a:t>The </a:t>
            </a:r>
            <a:r>
              <a:rPr lang="en-US" b="1" dirty="0"/>
              <a:t>legislative veto was a way of forcing the bureaucracy to conform to </a:t>
            </a:r>
            <a:r>
              <a:rPr lang="en-US" b="1" dirty="0" smtClean="0"/>
              <a:t>congressional intent.</a:t>
            </a:r>
          </a:p>
          <a:p>
            <a:pPr marL="0" indent="0">
              <a:lnSpc>
                <a:spcPct val="120000"/>
              </a:lnSpc>
              <a:buNone/>
              <a:defRPr/>
            </a:pPr>
            <a:endParaRPr lang="en-US" b="1" dirty="0"/>
          </a:p>
          <a:p>
            <a:pPr>
              <a:lnSpc>
                <a:spcPct val="120000"/>
              </a:lnSpc>
              <a:defRPr/>
            </a:pPr>
            <a:r>
              <a:rPr lang="en-US" b="1" dirty="0" smtClean="0"/>
              <a:t>In </a:t>
            </a:r>
            <a:r>
              <a:rPr lang="en-US" b="1" dirty="0"/>
              <a:t>the case of </a:t>
            </a:r>
            <a:r>
              <a:rPr lang="en-US" b="1" i="1" dirty="0"/>
              <a:t>INS </a:t>
            </a:r>
            <a:r>
              <a:rPr lang="en-US" b="1" dirty="0"/>
              <a:t>v.</a:t>
            </a:r>
            <a:r>
              <a:rPr lang="en-US" b="1" i="1" dirty="0"/>
              <a:t> </a:t>
            </a:r>
            <a:r>
              <a:rPr lang="en-US" b="1" i="1" dirty="0" err="1" smtClean="0"/>
              <a:t>Chadha</a:t>
            </a:r>
            <a:r>
              <a:rPr lang="en-US" b="1" i="1" dirty="0" smtClean="0"/>
              <a:t> </a:t>
            </a:r>
            <a:r>
              <a:rPr lang="en-US" b="1" dirty="0"/>
              <a:t>(1983), however, the Supreme Court declared the legislative veto to be an unconstitutional violation of separation of powers</a:t>
            </a:r>
            <a:r>
              <a:rPr lang="en-US" b="1" dirty="0" smtClean="0"/>
              <a:t>.</a:t>
            </a:r>
          </a:p>
        </p:txBody>
      </p:sp>
      <p:sp>
        <p:nvSpPr>
          <p:cNvPr id="4" name="Slide Number Placeholder 3"/>
          <p:cNvSpPr>
            <a:spLocks noGrp="1"/>
          </p:cNvSpPr>
          <p:nvPr>
            <p:ph type="sldNum" sz="quarter" idx="12"/>
          </p:nvPr>
        </p:nvSpPr>
        <p:spPr/>
        <p:txBody>
          <a:bodyPr/>
          <a:lstStyle/>
          <a:p>
            <a:fld id="{A1B76A41-144B-B84B-8834-3DEC244DA6B3}" type="slidenum">
              <a:rPr lang="en-US" smtClean="0"/>
              <a:t>116</a:t>
            </a:fld>
            <a:endParaRPr lang="en-US"/>
          </a:p>
        </p:txBody>
      </p:sp>
    </p:spTree>
    <p:extLst>
      <p:ext uri="{BB962C8B-B14F-4D97-AF65-F5344CB8AC3E}">
        <p14:creationId xmlns:p14="http://schemas.microsoft.com/office/powerpoint/2010/main" val="193013170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890"/>
          </a:xfrm>
        </p:spPr>
        <p:txBody>
          <a:bodyPr>
            <a:noAutofit/>
          </a:bodyPr>
          <a:lstStyle/>
          <a:p>
            <a:r>
              <a:rPr lang="en-US" sz="2800" b="1" dirty="0"/>
              <a:t>CONGRESS RESPONDS TO THE IMPERIAL PRESIDENCY</a:t>
            </a:r>
            <a:endParaRPr lang="en-US" sz="2800" dirty="0"/>
          </a:p>
        </p:txBody>
      </p:sp>
      <p:sp>
        <p:nvSpPr>
          <p:cNvPr id="3" name="Content Placeholder 2"/>
          <p:cNvSpPr>
            <a:spLocks noGrp="1"/>
          </p:cNvSpPr>
          <p:nvPr>
            <p:ph idx="1"/>
          </p:nvPr>
        </p:nvSpPr>
        <p:spPr>
          <a:xfrm>
            <a:off x="457200" y="1351450"/>
            <a:ext cx="8229600" cy="4774713"/>
          </a:xfrm>
        </p:spPr>
        <p:txBody>
          <a:bodyPr>
            <a:normAutofit fontScale="47500" lnSpcReduction="20000"/>
          </a:bodyPr>
          <a:lstStyle/>
          <a:p>
            <a:pPr>
              <a:lnSpc>
                <a:spcPct val="120000"/>
              </a:lnSpc>
              <a:buNone/>
              <a:defRPr/>
            </a:pPr>
            <a:r>
              <a:rPr lang="en-US" sz="3800" b="1" dirty="0" smtClean="0"/>
              <a:t>FOREIGN AFFAIRS</a:t>
            </a:r>
          </a:p>
          <a:p>
            <a:pPr>
              <a:lnSpc>
                <a:spcPct val="120000"/>
              </a:lnSpc>
              <a:buNone/>
              <a:defRPr/>
            </a:pPr>
            <a:r>
              <a:rPr lang="en-US" b="1" dirty="0"/>
              <a:t> </a:t>
            </a:r>
          </a:p>
          <a:p>
            <a:pPr>
              <a:lnSpc>
                <a:spcPct val="120000"/>
              </a:lnSpc>
              <a:defRPr/>
            </a:pPr>
            <a:r>
              <a:rPr lang="en-US" b="1" dirty="0" smtClean="0"/>
              <a:t>Use </a:t>
            </a:r>
            <a:r>
              <a:rPr lang="en-US" b="1" dirty="0"/>
              <a:t>of appropriations power to influence foreign policy in the </a:t>
            </a:r>
            <a:r>
              <a:rPr lang="en-US" b="1" dirty="0" err="1"/>
              <a:t>1970s</a:t>
            </a:r>
            <a:r>
              <a:rPr lang="en-US" b="1" dirty="0"/>
              <a:t> and </a:t>
            </a:r>
            <a:r>
              <a:rPr lang="en-US" b="1" dirty="0" err="1"/>
              <a:t>1980s</a:t>
            </a:r>
            <a:r>
              <a:rPr lang="en-US" b="1" dirty="0"/>
              <a:t>:  Congress cut off aid to South Vietnam, Angola, and the Contras.  Congress tried to force Bush 43 into a deadline for withdrawing troops from Iraq by using funding as a lever</a:t>
            </a:r>
            <a:r>
              <a:rPr lang="en-US" b="1" dirty="0" smtClean="0"/>
              <a:t>.</a:t>
            </a:r>
          </a:p>
          <a:p>
            <a:pPr marL="0" indent="0">
              <a:lnSpc>
                <a:spcPct val="120000"/>
              </a:lnSpc>
              <a:buNone/>
              <a:defRPr/>
            </a:pPr>
            <a:endParaRPr lang="en-US" b="1" dirty="0"/>
          </a:p>
          <a:p>
            <a:pPr>
              <a:lnSpc>
                <a:spcPct val="120000"/>
              </a:lnSpc>
              <a:defRPr/>
            </a:pPr>
            <a:r>
              <a:rPr lang="en-US" b="1" dirty="0" smtClean="0"/>
              <a:t>Extensive </a:t>
            </a:r>
            <a:r>
              <a:rPr lang="en-US" b="1" dirty="0"/>
              <a:t>debate over U.S. involvement in the Gulf War.  Although Bush did not use the War Powers Act, he did go to Congress to get its approval for U.S. action</a:t>
            </a:r>
            <a:r>
              <a:rPr lang="en-US" b="1" dirty="0" smtClean="0"/>
              <a:t>.</a:t>
            </a:r>
          </a:p>
          <a:p>
            <a:pPr marL="0" indent="0">
              <a:lnSpc>
                <a:spcPct val="120000"/>
              </a:lnSpc>
              <a:buNone/>
              <a:defRPr/>
            </a:pPr>
            <a:endParaRPr lang="en-US" b="1" dirty="0"/>
          </a:p>
          <a:p>
            <a:pPr>
              <a:lnSpc>
                <a:spcPct val="120000"/>
              </a:lnSpc>
              <a:defRPr/>
            </a:pPr>
            <a:r>
              <a:rPr lang="en-US" b="1" dirty="0" smtClean="0"/>
              <a:t>Congress </a:t>
            </a:r>
            <a:r>
              <a:rPr lang="en-US" b="1" dirty="0"/>
              <a:t>gave strong support to Bush’s war on terrorism</a:t>
            </a:r>
            <a:r>
              <a:rPr lang="en-US" b="1" dirty="0" smtClean="0"/>
              <a:t>.</a:t>
            </a:r>
          </a:p>
          <a:p>
            <a:pPr marL="0" indent="0">
              <a:lnSpc>
                <a:spcPct val="120000"/>
              </a:lnSpc>
              <a:buNone/>
              <a:defRPr/>
            </a:pPr>
            <a:endParaRPr lang="en-US" b="1" dirty="0"/>
          </a:p>
          <a:p>
            <a:pPr>
              <a:lnSpc>
                <a:spcPct val="120000"/>
              </a:lnSpc>
              <a:defRPr/>
            </a:pPr>
            <a:r>
              <a:rPr lang="en-US" b="1" dirty="0" smtClean="0"/>
              <a:t>Extensive </a:t>
            </a:r>
            <a:r>
              <a:rPr lang="en-US" b="1" dirty="0"/>
              <a:t>debate over US involvement in war against Iraq in 2003.  Although Bush did not use the War Powers Act, he did go to Congress to get its approval for U.S. action</a:t>
            </a:r>
            <a:r>
              <a:rPr lang="en-US" b="1" dirty="0" smtClean="0"/>
              <a:t>.  Increasing </a:t>
            </a:r>
            <a:r>
              <a:rPr lang="en-US" b="1" dirty="0"/>
              <a:t>criticism over war in Iraq</a:t>
            </a:r>
            <a:r>
              <a:rPr lang="en-US" b="1" dirty="0" smtClean="0"/>
              <a:t>.</a:t>
            </a:r>
          </a:p>
          <a:p>
            <a:pPr marL="0" indent="0">
              <a:lnSpc>
                <a:spcPct val="120000"/>
              </a:lnSpc>
              <a:buNone/>
              <a:defRPr/>
            </a:pPr>
            <a:endParaRPr lang="en-US" b="1" dirty="0"/>
          </a:p>
          <a:p>
            <a:pPr>
              <a:lnSpc>
                <a:spcPct val="120000"/>
              </a:lnSpc>
              <a:defRPr/>
            </a:pPr>
            <a:r>
              <a:rPr lang="en-US" b="1" dirty="0" smtClean="0"/>
              <a:t>Criticism </a:t>
            </a:r>
            <a:r>
              <a:rPr lang="en-US" b="1" dirty="0"/>
              <a:t>of Patriot Act and secret domestic surveillance programs of </a:t>
            </a:r>
            <a:r>
              <a:rPr lang="en-US" b="1" dirty="0" err="1"/>
              <a:t>NSA</a:t>
            </a:r>
            <a:r>
              <a:rPr lang="en-US" b="1" dirty="0"/>
              <a:t> without going through </a:t>
            </a:r>
            <a:r>
              <a:rPr lang="en-US" b="1" dirty="0" smtClean="0"/>
              <a:t>Foreign Intelligence Surveillance Act court </a:t>
            </a:r>
            <a:r>
              <a:rPr lang="en-US" b="1" dirty="0"/>
              <a:t>for prior approval</a:t>
            </a:r>
            <a:r>
              <a:rPr lang="en-US" b="1" dirty="0" smtClean="0"/>
              <a:t>.</a:t>
            </a:r>
            <a:endParaRPr lang="en-US" b="1" dirty="0"/>
          </a:p>
        </p:txBody>
      </p:sp>
      <p:sp>
        <p:nvSpPr>
          <p:cNvPr id="4" name="Slide Number Placeholder 3"/>
          <p:cNvSpPr>
            <a:spLocks noGrp="1"/>
          </p:cNvSpPr>
          <p:nvPr>
            <p:ph type="sldNum" sz="quarter" idx="12"/>
          </p:nvPr>
        </p:nvSpPr>
        <p:spPr/>
        <p:txBody>
          <a:bodyPr/>
          <a:lstStyle/>
          <a:p>
            <a:fld id="{A1B76A41-144B-B84B-8834-3DEC244DA6B3}" type="slidenum">
              <a:rPr lang="en-US" smtClean="0"/>
              <a:t>117</a:t>
            </a:fld>
            <a:endParaRPr lang="en-US"/>
          </a:p>
        </p:txBody>
      </p:sp>
    </p:spTree>
    <p:extLst>
      <p:ext uri="{BB962C8B-B14F-4D97-AF65-F5344CB8AC3E}">
        <p14:creationId xmlns:p14="http://schemas.microsoft.com/office/powerpoint/2010/main" val="280097903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00FF"/>
                </a:solidFill>
              </a:rPr>
              <a:t>FREE RESPONSE QUESTION</a:t>
            </a:r>
            <a:endParaRPr lang="en-US" sz="3600" b="1" dirty="0">
              <a:solidFill>
                <a:srgbClr val="0000FF"/>
              </a:solidFill>
            </a:endParaRPr>
          </a:p>
        </p:txBody>
      </p:sp>
      <p:sp>
        <p:nvSpPr>
          <p:cNvPr id="3" name="Content Placeholder 2"/>
          <p:cNvSpPr>
            <a:spLocks noGrp="1"/>
          </p:cNvSpPr>
          <p:nvPr>
            <p:ph idx="1"/>
          </p:nvPr>
        </p:nvSpPr>
        <p:spPr>
          <a:xfrm>
            <a:off x="457200" y="1231901"/>
            <a:ext cx="8229600" cy="4978400"/>
          </a:xfrm>
        </p:spPr>
        <p:txBody>
          <a:bodyPr>
            <a:noAutofit/>
          </a:bodyPr>
          <a:lstStyle/>
          <a:p>
            <a:pPr marL="0" indent="0">
              <a:buNone/>
            </a:pPr>
            <a:r>
              <a:rPr lang="en-US" sz="2000" b="1" dirty="0">
                <a:solidFill>
                  <a:srgbClr val="0000FF"/>
                </a:solidFill>
              </a:rPr>
              <a:t>Congress and the president both have a role in making foreign policy. Despite recent expansions in presidential power, there are still limits on presidential decision making in foreign policy. </a:t>
            </a:r>
            <a:endParaRPr lang="en-US" sz="2000" b="1" dirty="0" smtClean="0">
              <a:solidFill>
                <a:srgbClr val="0000FF"/>
              </a:solidFill>
            </a:endParaRPr>
          </a:p>
          <a:p>
            <a:pPr marL="0" indent="0">
              <a:buNone/>
            </a:pPr>
            <a:endParaRPr lang="en-US" sz="1000" b="1" dirty="0">
              <a:solidFill>
                <a:srgbClr val="0000FF"/>
              </a:solidFill>
            </a:endParaRPr>
          </a:p>
          <a:p>
            <a:pPr marL="457200" indent="-457200">
              <a:buAutoNum type="alphaLcParenBoth"/>
            </a:pPr>
            <a:r>
              <a:rPr lang="en-US" sz="2000" b="1" dirty="0" smtClean="0">
                <a:solidFill>
                  <a:srgbClr val="0000FF"/>
                </a:solidFill>
              </a:rPr>
              <a:t>Describe </a:t>
            </a:r>
            <a:r>
              <a:rPr lang="en-US" sz="2000" b="1" dirty="0">
                <a:solidFill>
                  <a:srgbClr val="0000FF"/>
                </a:solidFill>
              </a:rPr>
              <a:t>two enumerated powers Congress has in making foreign policy</a:t>
            </a:r>
            <a:r>
              <a:rPr lang="en-US" sz="2000" b="1" dirty="0" smtClean="0">
                <a:solidFill>
                  <a:srgbClr val="0000FF"/>
                </a:solidFill>
              </a:rPr>
              <a:t>.</a:t>
            </a:r>
          </a:p>
          <a:p>
            <a:pPr marL="457200" indent="-457200">
              <a:buAutoNum type="alphaLcParenBoth"/>
            </a:pPr>
            <a:r>
              <a:rPr lang="en-US" sz="2000" b="1" dirty="0" smtClean="0">
                <a:solidFill>
                  <a:srgbClr val="0000FF"/>
                </a:solidFill>
              </a:rPr>
              <a:t> Describe </a:t>
            </a:r>
            <a:r>
              <a:rPr lang="en-US" sz="2000" b="1" dirty="0">
                <a:solidFill>
                  <a:srgbClr val="0000FF"/>
                </a:solidFill>
              </a:rPr>
              <a:t>two expressed powers the president has in making foreign policy. </a:t>
            </a:r>
          </a:p>
          <a:p>
            <a:pPr marL="457200" indent="-457200">
              <a:buAutoNum type="alphaLcParenBoth"/>
            </a:pPr>
            <a:r>
              <a:rPr lang="en-US" sz="2000" b="1" dirty="0" smtClean="0">
                <a:solidFill>
                  <a:srgbClr val="0000FF"/>
                </a:solidFill>
              </a:rPr>
              <a:t>Explain </a:t>
            </a:r>
            <a:r>
              <a:rPr lang="en-US" sz="2000" b="1" dirty="0">
                <a:solidFill>
                  <a:srgbClr val="0000FF"/>
                </a:solidFill>
              </a:rPr>
              <a:t>how executive agreements expand the president’s ability to implement foreign policy. </a:t>
            </a:r>
            <a:endParaRPr lang="en-US" sz="2000" b="1" dirty="0" smtClean="0">
              <a:solidFill>
                <a:srgbClr val="0000FF"/>
              </a:solidFill>
            </a:endParaRPr>
          </a:p>
          <a:p>
            <a:pPr marL="457200" indent="-457200">
              <a:buAutoNum type="alphaLcParenBoth"/>
            </a:pPr>
            <a:r>
              <a:rPr lang="en-US" sz="2000" b="1" dirty="0" smtClean="0">
                <a:solidFill>
                  <a:srgbClr val="0000FF"/>
                </a:solidFill>
              </a:rPr>
              <a:t>Explain </a:t>
            </a:r>
            <a:r>
              <a:rPr lang="en-US" sz="2000" b="1" dirty="0">
                <a:solidFill>
                  <a:srgbClr val="0000FF"/>
                </a:solidFill>
              </a:rPr>
              <a:t>how one of the following can limit the president’s ability to implement foreign policy. </a:t>
            </a:r>
          </a:p>
          <a:p>
            <a:pPr lvl="1">
              <a:buFont typeface="Arial"/>
              <a:buChar char="•"/>
            </a:pPr>
            <a:r>
              <a:rPr lang="en-US" sz="2000" b="1" dirty="0" smtClean="0">
                <a:solidFill>
                  <a:srgbClr val="0000FF"/>
                </a:solidFill>
              </a:rPr>
              <a:t>Elections </a:t>
            </a:r>
            <a:endParaRPr lang="en-US" sz="2000" b="1" dirty="0">
              <a:solidFill>
                <a:srgbClr val="0000FF"/>
              </a:solidFill>
            </a:endParaRPr>
          </a:p>
          <a:p>
            <a:pPr lvl="1">
              <a:buFont typeface="Arial"/>
              <a:buChar char="•"/>
            </a:pPr>
            <a:r>
              <a:rPr lang="en-US" sz="2000" b="1" dirty="0" smtClean="0">
                <a:solidFill>
                  <a:srgbClr val="0000FF"/>
                </a:solidFill>
              </a:rPr>
              <a:t>Presidential </a:t>
            </a:r>
            <a:r>
              <a:rPr lang="en-US" sz="2000" b="1" dirty="0">
                <a:solidFill>
                  <a:srgbClr val="0000FF"/>
                </a:solidFill>
              </a:rPr>
              <a:t>approval ratings</a:t>
            </a:r>
          </a:p>
          <a:p>
            <a:pPr marL="0" indent="0">
              <a:buNone/>
            </a:pPr>
            <a:endParaRPr lang="en-US" sz="2000" dirty="0">
              <a:solidFill>
                <a:srgbClr val="0000FF"/>
              </a:solidFill>
            </a:endParaRPr>
          </a:p>
        </p:txBody>
      </p:sp>
      <p:sp>
        <p:nvSpPr>
          <p:cNvPr id="4" name="Slide Number Placeholder 3"/>
          <p:cNvSpPr>
            <a:spLocks noGrp="1"/>
          </p:cNvSpPr>
          <p:nvPr>
            <p:ph type="sldNum" sz="quarter" idx="12"/>
          </p:nvPr>
        </p:nvSpPr>
        <p:spPr/>
        <p:txBody>
          <a:bodyPr/>
          <a:lstStyle/>
          <a:p>
            <a:fld id="{A1B76A41-144B-B84B-8834-3DEC244DA6B3}" type="slidenum">
              <a:rPr lang="en-US" smtClean="0"/>
              <a:t>118</a:t>
            </a:fld>
            <a:endParaRPr lang="en-US"/>
          </a:p>
        </p:txBody>
      </p:sp>
    </p:spTree>
    <p:extLst>
      <p:ext uri="{BB962C8B-B14F-4D97-AF65-F5344CB8AC3E}">
        <p14:creationId xmlns:p14="http://schemas.microsoft.com/office/powerpoint/2010/main" val="155328180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8000"/>
                </a:solidFill>
              </a:rPr>
              <a:t>FREE RESPONSE RUBRIC</a:t>
            </a:r>
            <a:endParaRPr lang="en-US" sz="3600" b="1" dirty="0">
              <a:solidFill>
                <a:srgbClr val="008000"/>
              </a:solidFill>
            </a:endParaRPr>
          </a:p>
        </p:txBody>
      </p:sp>
      <p:sp>
        <p:nvSpPr>
          <p:cNvPr id="3" name="Content Placeholder 2"/>
          <p:cNvSpPr>
            <a:spLocks noGrp="1"/>
          </p:cNvSpPr>
          <p:nvPr>
            <p:ph idx="1"/>
          </p:nvPr>
        </p:nvSpPr>
        <p:spPr>
          <a:xfrm>
            <a:off x="317500" y="990600"/>
            <a:ext cx="8534400" cy="5511800"/>
          </a:xfrm>
        </p:spPr>
        <p:txBody>
          <a:bodyPr numCol="2">
            <a:noAutofit/>
          </a:bodyPr>
          <a:lstStyle/>
          <a:p>
            <a:pPr marL="0" indent="0">
              <a:buNone/>
            </a:pPr>
            <a:r>
              <a:rPr lang="en-US" sz="1200" b="1" dirty="0">
                <a:solidFill>
                  <a:srgbClr val="008000"/>
                </a:solidFill>
              </a:rPr>
              <a:t>Part (a): 2 points</a:t>
            </a:r>
            <a:endParaRPr lang="en-US" sz="1200" dirty="0">
              <a:solidFill>
                <a:srgbClr val="008000"/>
              </a:solidFill>
            </a:endParaRPr>
          </a:p>
          <a:p>
            <a:pPr marL="0" indent="0">
              <a:buNone/>
            </a:pPr>
            <a:r>
              <a:rPr lang="en-US" sz="1200" dirty="0">
                <a:solidFill>
                  <a:srgbClr val="008000"/>
                </a:solidFill>
              </a:rPr>
              <a:t>One point is earned for each accurate description of an enumerated power that Congress has in making foreign policy. Enumerated powers include:</a:t>
            </a:r>
          </a:p>
          <a:p>
            <a:pPr lvl="0"/>
            <a:r>
              <a:rPr lang="en-US" sz="1200" dirty="0" smtClean="0">
                <a:solidFill>
                  <a:srgbClr val="008000"/>
                </a:solidFill>
              </a:rPr>
              <a:t>Declaring </a:t>
            </a:r>
            <a:r>
              <a:rPr lang="en-US" sz="1200" dirty="0">
                <a:solidFill>
                  <a:srgbClr val="008000"/>
                </a:solidFill>
              </a:rPr>
              <a:t>war </a:t>
            </a:r>
          </a:p>
          <a:p>
            <a:pPr lvl="0"/>
            <a:r>
              <a:rPr lang="en-US" sz="1200" dirty="0">
                <a:solidFill>
                  <a:srgbClr val="008000"/>
                </a:solidFill>
              </a:rPr>
              <a:t>Power of the purse </a:t>
            </a:r>
          </a:p>
          <a:p>
            <a:pPr lvl="0"/>
            <a:r>
              <a:rPr lang="en-US" sz="1200" dirty="0">
                <a:solidFill>
                  <a:srgbClr val="008000"/>
                </a:solidFill>
              </a:rPr>
              <a:t>Treaty ratification </a:t>
            </a:r>
          </a:p>
          <a:p>
            <a:pPr lvl="0"/>
            <a:r>
              <a:rPr lang="en-US" sz="1200" dirty="0">
                <a:solidFill>
                  <a:srgbClr val="008000"/>
                </a:solidFill>
              </a:rPr>
              <a:t>Regulating commerce with other nations </a:t>
            </a:r>
          </a:p>
          <a:p>
            <a:pPr lvl="0"/>
            <a:r>
              <a:rPr lang="en-US" sz="1200" dirty="0">
                <a:solidFill>
                  <a:srgbClr val="008000"/>
                </a:solidFill>
              </a:rPr>
              <a:t>Raising and supporting army/navy </a:t>
            </a:r>
          </a:p>
          <a:p>
            <a:pPr lvl="0"/>
            <a:r>
              <a:rPr lang="en-US" sz="1200" dirty="0">
                <a:solidFill>
                  <a:srgbClr val="008000"/>
                </a:solidFill>
              </a:rPr>
              <a:t>Passing laws relative to foreign policy </a:t>
            </a:r>
            <a:r>
              <a:rPr lang="en-US" sz="1200" dirty="0" smtClean="0">
                <a:solidFill>
                  <a:srgbClr val="008000"/>
                </a:solidFill>
              </a:rPr>
              <a:t> Defining </a:t>
            </a:r>
            <a:r>
              <a:rPr lang="en-US" sz="1200" dirty="0">
                <a:solidFill>
                  <a:srgbClr val="008000"/>
                </a:solidFill>
              </a:rPr>
              <a:t>and punishing offenses against the laws of other nations</a:t>
            </a:r>
          </a:p>
          <a:p>
            <a:pPr lvl="0"/>
            <a:r>
              <a:rPr lang="en-US" sz="1200" dirty="0">
                <a:solidFill>
                  <a:srgbClr val="008000"/>
                </a:solidFill>
              </a:rPr>
              <a:t>Confirming cabinet or administrative appointments: Defense, State, trade reps, etc.</a:t>
            </a:r>
          </a:p>
          <a:p>
            <a:pPr marL="0" indent="0">
              <a:buNone/>
            </a:pPr>
            <a:r>
              <a:rPr lang="en-US" sz="1200" dirty="0">
                <a:solidFill>
                  <a:srgbClr val="008000"/>
                </a:solidFill>
              </a:rPr>
              <a:t/>
            </a:r>
            <a:br>
              <a:rPr lang="en-US" sz="1200" dirty="0">
                <a:solidFill>
                  <a:srgbClr val="008000"/>
                </a:solidFill>
              </a:rPr>
            </a:br>
            <a:r>
              <a:rPr lang="en-US" sz="1200" b="1" dirty="0" smtClean="0">
                <a:solidFill>
                  <a:srgbClr val="008000"/>
                </a:solidFill>
              </a:rPr>
              <a:t>Part </a:t>
            </a:r>
            <a:r>
              <a:rPr lang="en-US" sz="1200" b="1" dirty="0">
                <a:solidFill>
                  <a:srgbClr val="008000"/>
                </a:solidFill>
              </a:rPr>
              <a:t>(b): 2 points </a:t>
            </a:r>
            <a:endParaRPr lang="en-US" sz="1200" dirty="0">
              <a:solidFill>
                <a:srgbClr val="008000"/>
              </a:solidFill>
            </a:endParaRPr>
          </a:p>
          <a:p>
            <a:pPr marL="0" indent="0">
              <a:buNone/>
            </a:pPr>
            <a:r>
              <a:rPr lang="en-US" sz="1200" dirty="0">
                <a:solidFill>
                  <a:srgbClr val="008000"/>
                </a:solidFill>
              </a:rPr>
              <a:t>One point is earned for each description of expressed powers the president has in making foreign policy. Expressed powers include:</a:t>
            </a:r>
          </a:p>
          <a:p>
            <a:r>
              <a:rPr lang="en-US" sz="1200" dirty="0">
                <a:solidFill>
                  <a:srgbClr val="008000"/>
                </a:solidFill>
              </a:rPr>
              <a:t>Receiving ambassadors</a:t>
            </a:r>
          </a:p>
          <a:p>
            <a:r>
              <a:rPr lang="en-US" sz="1200" dirty="0">
                <a:solidFill>
                  <a:srgbClr val="008000"/>
                </a:solidFill>
              </a:rPr>
              <a:t>Appointing ambassadors</a:t>
            </a:r>
          </a:p>
          <a:p>
            <a:r>
              <a:rPr lang="en-US" sz="1200" dirty="0">
                <a:solidFill>
                  <a:srgbClr val="008000"/>
                </a:solidFill>
              </a:rPr>
              <a:t>Commander-in-Chief</a:t>
            </a:r>
          </a:p>
          <a:p>
            <a:r>
              <a:rPr lang="en-US" sz="1200" dirty="0">
                <a:solidFill>
                  <a:srgbClr val="008000"/>
                </a:solidFill>
              </a:rPr>
              <a:t>Making treaties</a:t>
            </a:r>
          </a:p>
          <a:p>
            <a:r>
              <a:rPr lang="en-US" sz="1200" dirty="0">
                <a:solidFill>
                  <a:srgbClr val="008000"/>
                </a:solidFill>
              </a:rPr>
              <a:t>Appointing cabinet officers and administrative agency heads relevant to foreign policy</a:t>
            </a:r>
          </a:p>
          <a:p>
            <a:pPr marL="0" indent="0">
              <a:buNone/>
            </a:pPr>
            <a:r>
              <a:rPr lang="en-US" sz="1400" dirty="0">
                <a:solidFill>
                  <a:srgbClr val="008000"/>
                </a:solidFill>
              </a:rPr>
              <a:t> </a:t>
            </a:r>
            <a:endParaRPr lang="en-US" sz="1400" dirty="0" smtClean="0">
              <a:solidFill>
                <a:srgbClr val="008000"/>
              </a:solidFill>
            </a:endParaRPr>
          </a:p>
          <a:p>
            <a:pPr marL="0" indent="0">
              <a:buNone/>
            </a:pPr>
            <a:endParaRPr lang="en-US" sz="1400" dirty="0">
              <a:solidFill>
                <a:srgbClr val="008000"/>
              </a:solidFill>
            </a:endParaRPr>
          </a:p>
          <a:p>
            <a:pPr marL="115888" indent="0">
              <a:buNone/>
            </a:pPr>
            <a:r>
              <a:rPr lang="en-US" sz="1300" b="1" dirty="0">
                <a:solidFill>
                  <a:srgbClr val="008000"/>
                </a:solidFill>
              </a:rPr>
              <a:t>Part (c): 1 point</a:t>
            </a:r>
            <a:r>
              <a:rPr lang="en-US" sz="1300" dirty="0">
                <a:solidFill>
                  <a:srgbClr val="008000"/>
                </a:solidFill>
              </a:rPr>
              <a:t> </a:t>
            </a:r>
          </a:p>
          <a:p>
            <a:pPr marL="115888" indent="0">
              <a:buNone/>
            </a:pPr>
            <a:r>
              <a:rPr lang="en-US" sz="1300" dirty="0" smtClean="0">
                <a:solidFill>
                  <a:srgbClr val="008000"/>
                </a:solidFill>
              </a:rPr>
              <a:t>One </a:t>
            </a:r>
            <a:r>
              <a:rPr lang="en-US" sz="1300" dirty="0">
                <a:solidFill>
                  <a:srgbClr val="008000"/>
                </a:solidFill>
              </a:rPr>
              <a:t>point is earned for an accurate explanation of how executive agreements expand the president’s ability to implement foreign policy: they can be entered into unilaterally (no interference from Congress).  </a:t>
            </a:r>
          </a:p>
          <a:p>
            <a:pPr marL="115888" indent="0">
              <a:buNone/>
            </a:pPr>
            <a:r>
              <a:rPr lang="en-US" sz="1300" b="1" dirty="0" smtClean="0">
                <a:solidFill>
                  <a:srgbClr val="008000"/>
                </a:solidFill>
              </a:rPr>
              <a:t>Part </a:t>
            </a:r>
            <a:r>
              <a:rPr lang="en-US" sz="1300" b="1" dirty="0">
                <a:solidFill>
                  <a:srgbClr val="008000"/>
                </a:solidFill>
              </a:rPr>
              <a:t>(d): 1 point</a:t>
            </a:r>
            <a:r>
              <a:rPr lang="en-US" sz="1300" dirty="0">
                <a:solidFill>
                  <a:srgbClr val="008000"/>
                </a:solidFill>
              </a:rPr>
              <a:t> </a:t>
            </a:r>
            <a:r>
              <a:rPr lang="en-US" sz="1300" dirty="0" smtClean="0">
                <a:solidFill>
                  <a:srgbClr val="008000"/>
                </a:solidFill>
              </a:rPr>
              <a:t> One </a:t>
            </a:r>
            <a:r>
              <a:rPr lang="en-US" sz="1300" dirty="0">
                <a:solidFill>
                  <a:srgbClr val="008000"/>
                </a:solidFill>
              </a:rPr>
              <a:t>point is earned for an accurate explanation of how one of the following limits the president’s ability to implement foreign policy. Accurate explanations include: </a:t>
            </a:r>
            <a:r>
              <a:rPr lang="en-US" sz="1300" dirty="0" smtClean="0">
                <a:solidFill>
                  <a:srgbClr val="008000"/>
                </a:solidFill>
              </a:rPr>
              <a:t> </a:t>
            </a:r>
          </a:p>
          <a:p>
            <a:pPr marL="401638" indent="-285750"/>
            <a:r>
              <a:rPr lang="en-US" sz="1300" dirty="0" smtClean="0">
                <a:solidFill>
                  <a:srgbClr val="008000"/>
                </a:solidFill>
              </a:rPr>
              <a:t>Elections</a:t>
            </a:r>
          </a:p>
          <a:p>
            <a:pPr marL="801688" lvl="1"/>
            <a:r>
              <a:rPr lang="en-US" sz="1300" dirty="0" smtClean="0">
                <a:solidFill>
                  <a:srgbClr val="008000"/>
                </a:solidFill>
              </a:rPr>
              <a:t>Elections </a:t>
            </a:r>
            <a:r>
              <a:rPr lang="en-US" sz="1300" dirty="0">
                <a:solidFill>
                  <a:srgbClr val="008000"/>
                </a:solidFill>
              </a:rPr>
              <a:t>matter: Presidents must seek re-election; they can be voted out of office after first term; elections can shift agenda or focus.</a:t>
            </a:r>
          </a:p>
          <a:p>
            <a:pPr marL="801688" lvl="1"/>
            <a:r>
              <a:rPr lang="en-US" sz="1300" dirty="0">
                <a:solidFill>
                  <a:srgbClr val="008000"/>
                </a:solidFill>
              </a:rPr>
              <a:t>Midterm elections lead to shifts in partisan makeup of Congress, often to the detriment of  the president’s party. </a:t>
            </a:r>
            <a:endParaRPr lang="en-US" sz="1300" dirty="0" smtClean="0">
              <a:solidFill>
                <a:srgbClr val="008000"/>
              </a:solidFill>
            </a:endParaRPr>
          </a:p>
          <a:p>
            <a:pPr marL="401638" indent="-285750"/>
            <a:endParaRPr lang="en-US" sz="1300" dirty="0">
              <a:solidFill>
                <a:srgbClr val="008000"/>
              </a:solidFill>
            </a:endParaRPr>
          </a:p>
          <a:p>
            <a:pPr marL="401638" indent="-285750"/>
            <a:r>
              <a:rPr lang="en-US" sz="1300" dirty="0">
                <a:solidFill>
                  <a:srgbClr val="008000"/>
                </a:solidFill>
              </a:rPr>
              <a:t>Presidential approval ratings</a:t>
            </a:r>
          </a:p>
          <a:p>
            <a:pPr marL="801688" lvl="1"/>
            <a:r>
              <a:rPr lang="en-US" sz="1300" dirty="0">
                <a:solidFill>
                  <a:srgbClr val="008000"/>
                </a:solidFill>
              </a:rPr>
              <a:t>Lower ratings can lead to perceptions of lesser authority or influence, constraining the president’s freedom to implement foreign policy.</a:t>
            </a:r>
          </a:p>
          <a:p>
            <a:endParaRPr lang="en-US" sz="5400" dirty="0"/>
          </a:p>
        </p:txBody>
      </p:sp>
      <p:sp>
        <p:nvSpPr>
          <p:cNvPr id="4" name="Slide Number Placeholder 3"/>
          <p:cNvSpPr>
            <a:spLocks noGrp="1"/>
          </p:cNvSpPr>
          <p:nvPr>
            <p:ph type="sldNum" sz="quarter" idx="12"/>
          </p:nvPr>
        </p:nvSpPr>
        <p:spPr/>
        <p:txBody>
          <a:bodyPr/>
          <a:lstStyle/>
          <a:p>
            <a:fld id="{A1B76A41-144B-B84B-8834-3DEC244DA6B3}" type="slidenum">
              <a:rPr lang="en-US" smtClean="0"/>
              <a:t>119</a:t>
            </a:fld>
            <a:endParaRPr lang="en-US" dirty="0"/>
          </a:p>
        </p:txBody>
      </p:sp>
    </p:spTree>
    <p:extLst>
      <p:ext uri="{BB962C8B-B14F-4D97-AF65-F5344CB8AC3E}">
        <p14:creationId xmlns:p14="http://schemas.microsoft.com/office/powerpoint/2010/main" val="865238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effectLst>
                  <a:outerShdw blurRad="38100" dist="38100" dir="2700000" algn="tl">
                    <a:srgbClr val="FFFFFF"/>
                  </a:outerShdw>
                </a:effectLst>
                <a:latin typeface="Calibri" charset="0"/>
              </a:rPr>
              <a:t>CONGRESS: COMPENSATION</a:t>
            </a:r>
            <a:endParaRPr lang="en-US" dirty="0">
              <a:solidFill>
                <a:srgbClr val="000000"/>
              </a:solidFill>
            </a:endParaRPr>
          </a:p>
        </p:txBody>
      </p:sp>
      <p:sp>
        <p:nvSpPr>
          <p:cNvPr id="3" name="Content Placeholder 2"/>
          <p:cNvSpPr>
            <a:spLocks noGrp="1"/>
          </p:cNvSpPr>
          <p:nvPr>
            <p:ph idx="1"/>
          </p:nvPr>
        </p:nvSpPr>
        <p:spPr/>
        <p:txBody>
          <a:bodyPr>
            <a:normAutofit/>
          </a:bodyPr>
          <a:lstStyle/>
          <a:p>
            <a:pPr>
              <a:defRPr/>
            </a:pPr>
            <a:r>
              <a:rPr lang="en-US" b="1" dirty="0">
                <a:solidFill>
                  <a:srgbClr val="000000"/>
                </a:solidFill>
              </a:rPr>
              <a:t>Members set own salaries.  27th Amendment prevents salary raises from taking effect until the following term. 	</a:t>
            </a:r>
            <a:endParaRPr lang="en-US" b="1" dirty="0" smtClean="0">
              <a:solidFill>
                <a:srgbClr val="000000"/>
              </a:solidFill>
            </a:endParaRPr>
          </a:p>
          <a:p>
            <a:pPr marL="0" indent="0">
              <a:buNone/>
              <a:defRPr/>
            </a:pPr>
            <a:endParaRPr lang="en-US" sz="2000" b="1" dirty="0">
              <a:solidFill>
                <a:srgbClr val="000000"/>
              </a:solidFill>
            </a:endParaRPr>
          </a:p>
          <a:p>
            <a:pPr>
              <a:defRPr/>
            </a:pPr>
            <a:r>
              <a:rPr lang="en-US" sz="1600" b="1" dirty="0" smtClean="0">
                <a:solidFill>
                  <a:srgbClr val="000000"/>
                </a:solidFill>
              </a:rPr>
              <a:t>Many </a:t>
            </a:r>
            <a:r>
              <a:rPr lang="en-US" sz="1600" b="1" dirty="0">
                <a:solidFill>
                  <a:srgbClr val="000000"/>
                </a:solidFill>
              </a:rPr>
              <a:t>other perks:  staff, travel allowance, office space, franking privilege, insurance, etc</a:t>
            </a:r>
            <a:r>
              <a:rPr lang="en-US" sz="1600" b="1" dirty="0" smtClean="0">
                <a:solidFill>
                  <a:srgbClr val="000000"/>
                </a:solidFill>
              </a:rPr>
              <a:t>.</a:t>
            </a:r>
          </a:p>
        </p:txBody>
      </p:sp>
      <p:sp>
        <p:nvSpPr>
          <p:cNvPr id="4" name="Slide Number Placeholder 3"/>
          <p:cNvSpPr>
            <a:spLocks noGrp="1"/>
          </p:cNvSpPr>
          <p:nvPr>
            <p:ph type="sldNum" sz="quarter" idx="12"/>
          </p:nvPr>
        </p:nvSpPr>
        <p:spPr/>
        <p:txBody>
          <a:bodyPr/>
          <a:lstStyle/>
          <a:p>
            <a:fld id="{A1B76A41-144B-B84B-8834-3DEC244DA6B3}" type="slidenum">
              <a:rPr lang="en-US" smtClean="0"/>
              <a:t>12</a:t>
            </a:fld>
            <a:endParaRPr lang="en-US"/>
          </a:p>
        </p:txBody>
      </p:sp>
    </p:spTree>
    <p:extLst>
      <p:ext uri="{BB962C8B-B14F-4D97-AF65-F5344CB8AC3E}">
        <p14:creationId xmlns:p14="http://schemas.microsoft.com/office/powerpoint/2010/main" val="1551209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00"/>
                </a:solidFill>
                <a:effectLst>
                  <a:outerShdw blurRad="38100" dist="38100" dir="2700000" algn="tl">
                    <a:srgbClr val="FFFFFF"/>
                  </a:outerShdw>
                </a:effectLst>
                <a:latin typeface="Calibri" charset="0"/>
              </a:rPr>
              <a:t>CONGRESS: MEMBERSHIP</a:t>
            </a:r>
            <a:endParaRPr lang="en-US" dirty="0">
              <a:solidFill>
                <a:srgbClr val="000000"/>
              </a:solidFill>
            </a:endParaRPr>
          </a:p>
        </p:txBody>
      </p:sp>
      <p:sp>
        <p:nvSpPr>
          <p:cNvPr id="3" name="Content Placeholder 2"/>
          <p:cNvSpPr>
            <a:spLocks noGrp="1"/>
          </p:cNvSpPr>
          <p:nvPr>
            <p:ph idx="1"/>
          </p:nvPr>
        </p:nvSpPr>
        <p:spPr/>
        <p:txBody>
          <a:bodyPr>
            <a:normAutofit fontScale="77500" lnSpcReduction="20000"/>
          </a:bodyPr>
          <a:lstStyle/>
          <a:p>
            <a:pPr>
              <a:lnSpc>
                <a:spcPct val="120000"/>
              </a:lnSpc>
            </a:pPr>
            <a:r>
              <a:rPr lang="en-US" b="1" dirty="0" smtClean="0"/>
              <a:t>Over-representation of white, male, Protestant, upper-middle class lawyers in their 50's ---&gt; charges of conservative/status quo bias.</a:t>
            </a:r>
          </a:p>
          <a:p>
            <a:pPr>
              <a:lnSpc>
                <a:spcPct val="120000"/>
              </a:lnSpc>
            </a:pPr>
            <a:r>
              <a:rPr lang="en-US" b="1" dirty="0" smtClean="0"/>
              <a:t>Rebuttals:</a:t>
            </a:r>
          </a:p>
          <a:p>
            <a:pPr lvl="1">
              <a:lnSpc>
                <a:spcPct val="120000"/>
              </a:lnSpc>
            </a:pPr>
            <a:r>
              <a:rPr lang="en-US" b="1" dirty="0" smtClean="0"/>
              <a:t>Many more women and minorities have been elected in recent years.	</a:t>
            </a:r>
          </a:p>
          <a:p>
            <a:pPr lvl="1">
              <a:lnSpc>
                <a:spcPct val="120000"/>
              </a:lnSpc>
            </a:pPr>
            <a:r>
              <a:rPr lang="en-US" b="1" dirty="0" smtClean="0"/>
              <a:t>Perfectly possible for white, male, Protestant, upper-middle class lawyers in their 50's to represent the poor and afflicted.</a:t>
            </a:r>
          </a:p>
          <a:p>
            <a:pPr lvl="1">
              <a:lnSpc>
                <a:spcPct val="120000"/>
              </a:lnSpc>
            </a:pPr>
            <a:r>
              <a:rPr lang="en-US" b="1" dirty="0" smtClean="0"/>
              <a:t>In any case, the people themselves are the ones who elected members.</a:t>
            </a: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13</a:t>
            </a:fld>
            <a:endParaRPr lang="en-US"/>
          </a:p>
        </p:txBody>
      </p:sp>
    </p:spTree>
    <p:extLst>
      <p:ext uri="{BB962C8B-B14F-4D97-AF65-F5344CB8AC3E}">
        <p14:creationId xmlns:p14="http://schemas.microsoft.com/office/powerpoint/2010/main" val="386373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0262"/>
          </a:xfrm>
        </p:spPr>
        <p:txBody>
          <a:bodyPr>
            <a:noAutofit/>
          </a:bodyPr>
          <a:lstStyle/>
          <a:p>
            <a:r>
              <a:rPr lang="en-US" sz="3200" b="1" dirty="0" smtClean="0">
                <a:solidFill>
                  <a:srgbClr val="000000"/>
                </a:solidFill>
                <a:effectLst>
                  <a:outerShdw blurRad="38100" dist="38100" dir="2700000" algn="tl">
                    <a:srgbClr val="FFFFFF"/>
                  </a:outerShdw>
                </a:effectLst>
                <a:latin typeface="Calibri" charset="0"/>
              </a:rPr>
              <a:t>CONGRESS: THE INCUMBENCY ADVANTAGE</a:t>
            </a:r>
            <a:endParaRPr lang="en-US" sz="3200" dirty="0">
              <a:solidFill>
                <a:srgbClr val="000000"/>
              </a:solidFill>
            </a:endParaRPr>
          </a:p>
        </p:txBody>
      </p:sp>
      <p:sp>
        <p:nvSpPr>
          <p:cNvPr id="3" name="Content Placeholder 2"/>
          <p:cNvSpPr>
            <a:spLocks noGrp="1"/>
          </p:cNvSpPr>
          <p:nvPr>
            <p:ph idx="1"/>
          </p:nvPr>
        </p:nvSpPr>
        <p:spPr>
          <a:xfrm>
            <a:off x="457200" y="1600200"/>
            <a:ext cx="8229600" cy="4914900"/>
          </a:xfrm>
        </p:spPr>
        <p:txBody>
          <a:bodyPr>
            <a:normAutofit fontScale="70000" lnSpcReduction="20000"/>
          </a:bodyPr>
          <a:lstStyle/>
          <a:p>
            <a:pPr>
              <a:lnSpc>
                <a:spcPct val="110000"/>
              </a:lnSpc>
            </a:pPr>
            <a:r>
              <a:rPr lang="en-US" b="1" dirty="0" smtClean="0">
                <a:solidFill>
                  <a:srgbClr val="000000"/>
                </a:solidFill>
              </a:rPr>
              <a:t>Reelection rate in House:  &gt;90% (96% in 2008)</a:t>
            </a:r>
          </a:p>
          <a:p>
            <a:pPr marL="0" indent="0">
              <a:lnSpc>
                <a:spcPct val="110000"/>
              </a:lnSpc>
              <a:buNone/>
            </a:pPr>
            <a:endParaRPr lang="en-US" b="1" dirty="0" smtClean="0">
              <a:solidFill>
                <a:srgbClr val="000000"/>
              </a:solidFill>
            </a:endParaRPr>
          </a:p>
          <a:p>
            <a:pPr>
              <a:lnSpc>
                <a:spcPct val="110000"/>
              </a:lnSpc>
            </a:pPr>
            <a:r>
              <a:rPr lang="en-US" b="1" dirty="0" smtClean="0">
                <a:solidFill>
                  <a:srgbClr val="000000"/>
                </a:solidFill>
              </a:rPr>
              <a:t>Reelection rate in Senate:  &gt;80% (90% in 2008)</a:t>
            </a:r>
          </a:p>
          <a:p>
            <a:pPr marL="0" indent="0">
              <a:lnSpc>
                <a:spcPct val="110000"/>
              </a:lnSpc>
              <a:buNone/>
            </a:pPr>
            <a:endParaRPr lang="en-US" b="1" dirty="0" smtClean="0">
              <a:solidFill>
                <a:srgbClr val="000000"/>
              </a:solidFill>
            </a:endParaRPr>
          </a:p>
          <a:p>
            <a:pPr>
              <a:lnSpc>
                <a:spcPct val="110000"/>
              </a:lnSpc>
            </a:pPr>
            <a:r>
              <a:rPr lang="en-US" b="1" dirty="0" smtClean="0">
                <a:solidFill>
                  <a:srgbClr val="000000"/>
                </a:solidFill>
              </a:rPr>
              <a:t>Relatively few seats are seriously contested in the House.  Most are </a:t>
            </a:r>
            <a:r>
              <a:rPr lang="en-US" altLang="ja-JP" b="1" dirty="0" smtClean="0">
                <a:solidFill>
                  <a:srgbClr val="000000"/>
                </a:solidFill>
              </a:rPr>
              <a:t>“</a:t>
            </a:r>
            <a:r>
              <a:rPr lang="en-US" b="1" dirty="0" smtClean="0">
                <a:solidFill>
                  <a:srgbClr val="000000"/>
                </a:solidFill>
              </a:rPr>
              <a:t>safe seats.”</a:t>
            </a:r>
          </a:p>
          <a:p>
            <a:pPr marL="0" indent="0">
              <a:lnSpc>
                <a:spcPct val="110000"/>
              </a:lnSpc>
              <a:buNone/>
            </a:pPr>
            <a:endParaRPr lang="en-US" b="1" dirty="0" smtClean="0">
              <a:solidFill>
                <a:srgbClr val="000000"/>
              </a:solidFill>
            </a:endParaRPr>
          </a:p>
          <a:p>
            <a:pPr>
              <a:lnSpc>
                <a:spcPct val="110000"/>
              </a:lnSpc>
            </a:pPr>
            <a:r>
              <a:rPr lang="en-US" b="1" dirty="0" smtClean="0">
                <a:solidFill>
                  <a:srgbClr val="000000"/>
                </a:solidFill>
              </a:rPr>
              <a:t>Charges of a “Permanent Congress.”</a:t>
            </a:r>
          </a:p>
          <a:p>
            <a:pPr marL="0" indent="0">
              <a:lnSpc>
                <a:spcPct val="110000"/>
              </a:lnSpc>
              <a:buNone/>
            </a:pPr>
            <a:endParaRPr lang="en-US" b="1" dirty="0" smtClean="0">
              <a:solidFill>
                <a:srgbClr val="000000"/>
              </a:solidFill>
            </a:endParaRPr>
          </a:p>
          <a:p>
            <a:pPr>
              <a:lnSpc>
                <a:spcPct val="110000"/>
              </a:lnSpc>
            </a:pPr>
            <a:r>
              <a:rPr lang="en-US" b="1" dirty="0" smtClean="0">
                <a:solidFill>
                  <a:srgbClr val="000000"/>
                </a:solidFill>
              </a:rPr>
              <a:t>The counter to the “Permanent Congress” argument is that reelection rates take into account only those incumbents who run for reelection.  Retirements open up quite a few seats each year to new members.</a:t>
            </a: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14</a:t>
            </a:fld>
            <a:endParaRPr lang="en-US"/>
          </a:p>
        </p:txBody>
      </p:sp>
    </p:spTree>
    <p:extLst>
      <p:ext uri="{BB962C8B-B14F-4D97-AF65-F5344CB8AC3E}">
        <p14:creationId xmlns:p14="http://schemas.microsoft.com/office/powerpoint/2010/main" val="2123591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effectLst>
                  <a:outerShdw blurRad="38100" dist="38100" dir="2700000" algn="tl">
                    <a:srgbClr val="FFFFFF"/>
                  </a:outerShdw>
                </a:effectLst>
                <a:latin typeface="Calibri" charset="0"/>
              </a:rPr>
              <a:t>ADVANTAGES OF INCUMBENCY</a:t>
            </a:r>
            <a:endParaRPr lang="en-US" dirty="0">
              <a:solidFill>
                <a:srgbClr val="000000"/>
              </a:solidFill>
            </a:endParaRPr>
          </a:p>
        </p:txBody>
      </p:sp>
      <p:sp>
        <p:nvSpPr>
          <p:cNvPr id="3" name="Content Placeholder 2"/>
          <p:cNvSpPr>
            <a:spLocks noGrp="1"/>
          </p:cNvSpPr>
          <p:nvPr>
            <p:ph idx="1"/>
          </p:nvPr>
        </p:nvSpPr>
        <p:spPr>
          <a:xfrm>
            <a:off x="457200" y="1600200"/>
            <a:ext cx="8229600" cy="4756150"/>
          </a:xfrm>
        </p:spPr>
        <p:txBody>
          <a:bodyPr>
            <a:noAutofit/>
          </a:bodyPr>
          <a:lstStyle/>
          <a:p>
            <a:pPr>
              <a:defRPr/>
            </a:pPr>
            <a:r>
              <a:rPr lang="en-US" sz="1800" b="1" dirty="0" smtClean="0">
                <a:solidFill>
                  <a:srgbClr val="000000"/>
                </a:solidFill>
              </a:rPr>
              <a:t>Franking privilege</a:t>
            </a:r>
          </a:p>
          <a:p>
            <a:pPr>
              <a:defRPr/>
            </a:pPr>
            <a:endParaRPr lang="en-US" sz="1800" b="1" dirty="0">
              <a:solidFill>
                <a:srgbClr val="000000"/>
              </a:solidFill>
            </a:endParaRPr>
          </a:p>
          <a:p>
            <a:pPr>
              <a:defRPr/>
            </a:pPr>
            <a:r>
              <a:rPr lang="en-US" sz="1800" b="1" dirty="0" smtClean="0">
                <a:solidFill>
                  <a:srgbClr val="000000"/>
                </a:solidFill>
              </a:rPr>
              <a:t>Staffers</a:t>
            </a:r>
          </a:p>
          <a:p>
            <a:pPr>
              <a:defRPr/>
            </a:pPr>
            <a:endParaRPr lang="en-US" sz="1800" b="1" dirty="0">
              <a:solidFill>
                <a:srgbClr val="000000"/>
              </a:solidFill>
            </a:endParaRPr>
          </a:p>
          <a:p>
            <a:r>
              <a:rPr lang="en-US" sz="1800" b="1" dirty="0" smtClean="0">
                <a:solidFill>
                  <a:srgbClr val="000000"/>
                </a:solidFill>
              </a:rPr>
              <a:t>Patronage – </a:t>
            </a:r>
            <a:r>
              <a:rPr lang="en-US" sz="1800" b="1" dirty="0" smtClean="0"/>
              <a:t>one </a:t>
            </a:r>
            <a:r>
              <a:rPr lang="en-US" sz="1800" b="1" dirty="0"/>
              <a:t>of the key inducements use by political machines. It is a job, promotion, or contract that is given for political reasons rather than for merit or competence alone.</a:t>
            </a:r>
          </a:p>
          <a:p>
            <a:pPr>
              <a:defRPr/>
            </a:pPr>
            <a:endParaRPr lang="en-US" sz="1800" b="1" dirty="0">
              <a:solidFill>
                <a:srgbClr val="000000"/>
              </a:solidFill>
            </a:endParaRPr>
          </a:p>
          <a:p>
            <a:pPr>
              <a:defRPr/>
            </a:pPr>
            <a:r>
              <a:rPr lang="en-US" sz="1800" b="1" dirty="0" smtClean="0">
                <a:solidFill>
                  <a:srgbClr val="000000"/>
                </a:solidFill>
              </a:rPr>
              <a:t>Name recognition</a:t>
            </a:r>
          </a:p>
          <a:p>
            <a:pPr>
              <a:defRPr/>
            </a:pPr>
            <a:endParaRPr lang="en-US" sz="1800" b="1" dirty="0">
              <a:solidFill>
                <a:srgbClr val="000000"/>
              </a:solidFill>
            </a:endParaRPr>
          </a:p>
          <a:p>
            <a:r>
              <a:rPr lang="en-US" sz="1800" b="1" dirty="0" smtClean="0">
                <a:solidFill>
                  <a:srgbClr val="000000"/>
                </a:solidFill>
              </a:rPr>
              <a:t>Casework (constituency service) – </a:t>
            </a:r>
            <a:r>
              <a:rPr lang="en-US" sz="1800" b="1" dirty="0" smtClean="0"/>
              <a:t>legislative </a:t>
            </a:r>
            <a:r>
              <a:rPr lang="en-US" sz="1800" b="1" dirty="0"/>
              <a:t>work on behalf of individual constituents to solve their problems with government agencies and </a:t>
            </a:r>
            <a:r>
              <a:rPr lang="en-US" sz="1800" b="1" dirty="0" smtClean="0"/>
              <a:t>programs</a:t>
            </a:r>
          </a:p>
          <a:p>
            <a:endParaRPr lang="en-US" sz="1800" b="1" dirty="0"/>
          </a:p>
          <a:p>
            <a:pPr>
              <a:defRPr/>
            </a:pPr>
            <a:r>
              <a:rPr lang="en-US" sz="1800" b="1" dirty="0" smtClean="0">
                <a:solidFill>
                  <a:srgbClr val="000000"/>
                </a:solidFill>
              </a:rPr>
              <a:t>Money</a:t>
            </a:r>
            <a:r>
              <a:rPr lang="en-US" sz="1800" b="1" dirty="0">
                <a:solidFill>
                  <a:srgbClr val="000000"/>
                </a:solidFill>
              </a:rPr>
              <a:t>, esp. from </a:t>
            </a:r>
            <a:r>
              <a:rPr lang="en-US" sz="1800" b="1" dirty="0" smtClean="0">
                <a:solidFill>
                  <a:srgbClr val="000000"/>
                </a:solidFill>
              </a:rPr>
              <a:t>PACs</a:t>
            </a:r>
            <a:endParaRPr lang="en-US" sz="1800" b="1" dirty="0">
              <a:solidFill>
                <a:srgbClr val="000000"/>
              </a:solidFill>
            </a:endParaRP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15</a:t>
            </a:fld>
            <a:endParaRPr lang="en-US"/>
          </a:p>
        </p:txBody>
      </p:sp>
    </p:spTree>
    <p:extLst>
      <p:ext uri="{BB962C8B-B14F-4D97-AF65-F5344CB8AC3E}">
        <p14:creationId xmlns:p14="http://schemas.microsoft.com/office/powerpoint/2010/main" val="2965297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000000"/>
                </a:solidFill>
                <a:effectLst>
                  <a:outerShdw blurRad="38100" dist="38100" dir="2700000" algn="tl">
                    <a:srgbClr val="FFFFFF"/>
                  </a:outerShdw>
                </a:effectLst>
                <a:latin typeface="Calibri" charset="0"/>
              </a:rPr>
              <a:t>INCUMBENCY ADVANTAGE:  GERRYMANDERING</a:t>
            </a:r>
            <a:endParaRPr lang="en-US" sz="3600" dirty="0">
              <a:solidFill>
                <a:srgbClr val="000000"/>
              </a:solidFill>
            </a:endParaRPr>
          </a:p>
        </p:txBody>
      </p:sp>
      <p:sp>
        <p:nvSpPr>
          <p:cNvPr id="3" name="Content Placeholder 2"/>
          <p:cNvSpPr>
            <a:spLocks noGrp="1"/>
          </p:cNvSpPr>
          <p:nvPr>
            <p:ph idx="1"/>
          </p:nvPr>
        </p:nvSpPr>
        <p:spPr/>
        <p:txBody>
          <a:bodyPr>
            <a:normAutofit fontScale="92500" lnSpcReduction="20000"/>
          </a:bodyPr>
          <a:lstStyle/>
          <a:p>
            <a:pPr>
              <a:lnSpc>
                <a:spcPct val="110000"/>
              </a:lnSpc>
            </a:pPr>
            <a:r>
              <a:rPr lang="en-US" b="1" dirty="0" smtClean="0">
                <a:solidFill>
                  <a:srgbClr val="000000"/>
                </a:solidFill>
              </a:rPr>
              <a:t>Number of Rep's per state is determined by population</a:t>
            </a:r>
          </a:p>
          <a:p>
            <a:pPr marL="0" indent="0">
              <a:lnSpc>
                <a:spcPct val="110000"/>
              </a:lnSpc>
              <a:buNone/>
            </a:pPr>
            <a:endParaRPr lang="en-US" b="1" dirty="0" smtClean="0">
              <a:solidFill>
                <a:srgbClr val="000000"/>
              </a:solidFill>
            </a:endParaRPr>
          </a:p>
          <a:p>
            <a:pPr>
              <a:lnSpc>
                <a:spcPct val="110000"/>
              </a:lnSpc>
            </a:pPr>
            <a:r>
              <a:rPr lang="en-US" b="1" dirty="0" smtClean="0">
                <a:solidFill>
                  <a:srgbClr val="000000"/>
                </a:solidFill>
              </a:rPr>
              <a:t>Census conducted every 10 years</a:t>
            </a:r>
          </a:p>
          <a:p>
            <a:pPr lvl="1">
              <a:lnSpc>
                <a:spcPct val="110000"/>
              </a:lnSpc>
            </a:pPr>
            <a:r>
              <a:rPr lang="en-US" b="1" dirty="0" smtClean="0">
                <a:solidFill>
                  <a:srgbClr val="000000"/>
                </a:solidFill>
              </a:rPr>
              <a:t>Census will show population changes in states</a:t>
            </a:r>
          </a:p>
          <a:p>
            <a:pPr lvl="1">
              <a:lnSpc>
                <a:spcPct val="110000"/>
              </a:lnSpc>
            </a:pPr>
            <a:r>
              <a:rPr lang="en-US" b="1" dirty="0" smtClean="0">
                <a:solidFill>
                  <a:srgbClr val="000000"/>
                </a:solidFill>
              </a:rPr>
              <a:t>These changes must be reflected in state representation in House</a:t>
            </a:r>
          </a:p>
          <a:p>
            <a:pPr lvl="2">
              <a:lnSpc>
                <a:spcPct val="110000"/>
              </a:lnSpc>
            </a:pPr>
            <a:r>
              <a:rPr lang="en-US" b="1" dirty="0" smtClean="0">
                <a:solidFill>
                  <a:srgbClr val="000000"/>
                </a:solidFill>
              </a:rPr>
              <a:t>If a state gains significantly in population, it will probably gain some seats</a:t>
            </a:r>
          </a:p>
          <a:p>
            <a:pPr lvl="2">
              <a:lnSpc>
                <a:spcPct val="110000"/>
              </a:lnSpc>
            </a:pPr>
            <a:r>
              <a:rPr lang="en-US" b="1" dirty="0" smtClean="0">
                <a:solidFill>
                  <a:srgbClr val="000000"/>
                </a:solidFill>
              </a:rPr>
              <a:t>If a state loses population or does not gain as much as other states, it will probably lose some seats</a:t>
            </a:r>
          </a:p>
        </p:txBody>
      </p:sp>
      <p:sp>
        <p:nvSpPr>
          <p:cNvPr id="4" name="Slide Number Placeholder 3"/>
          <p:cNvSpPr>
            <a:spLocks noGrp="1"/>
          </p:cNvSpPr>
          <p:nvPr>
            <p:ph type="sldNum" sz="quarter" idx="12"/>
          </p:nvPr>
        </p:nvSpPr>
        <p:spPr/>
        <p:txBody>
          <a:bodyPr/>
          <a:lstStyle/>
          <a:p>
            <a:fld id="{A1B76A41-144B-B84B-8834-3DEC244DA6B3}" type="slidenum">
              <a:rPr lang="en-US" smtClean="0"/>
              <a:t>16</a:t>
            </a:fld>
            <a:endParaRPr lang="en-US"/>
          </a:p>
        </p:txBody>
      </p:sp>
    </p:spTree>
    <p:extLst>
      <p:ext uri="{BB962C8B-B14F-4D97-AF65-F5344CB8AC3E}">
        <p14:creationId xmlns:p14="http://schemas.microsoft.com/office/powerpoint/2010/main" val="14623758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0000"/>
                </a:solidFill>
                <a:effectLst>
                  <a:outerShdw blurRad="38100" dist="38100" dir="2700000" algn="tl">
                    <a:srgbClr val="FFFFFF"/>
                  </a:outerShdw>
                </a:effectLst>
                <a:latin typeface="Calibri" charset="0"/>
              </a:rPr>
              <a:t>GERRYMANDERING</a:t>
            </a:r>
            <a:endParaRPr lang="en-US" dirty="0">
              <a:solidFill>
                <a:srgbClr val="000000"/>
              </a:solidFill>
            </a:endParaRPr>
          </a:p>
        </p:txBody>
      </p:sp>
      <p:sp>
        <p:nvSpPr>
          <p:cNvPr id="3" name="Content Placeholder 2"/>
          <p:cNvSpPr>
            <a:spLocks noGrp="1"/>
          </p:cNvSpPr>
          <p:nvPr>
            <p:ph idx="1"/>
          </p:nvPr>
        </p:nvSpPr>
        <p:spPr>
          <a:xfrm>
            <a:off x="146137" y="1143000"/>
            <a:ext cx="6438900" cy="5422900"/>
          </a:xfrm>
        </p:spPr>
        <p:txBody>
          <a:bodyPr>
            <a:noAutofit/>
          </a:bodyPr>
          <a:lstStyle/>
          <a:p>
            <a:pPr>
              <a:defRPr/>
            </a:pPr>
            <a:r>
              <a:rPr lang="en-US" sz="1900" b="1" dirty="0"/>
              <a:t>If a state has a change in the number of seats OR if the population has significantly changed within the state, its district boundaries must change. </a:t>
            </a:r>
            <a:endParaRPr lang="en-US" sz="1900" b="1" dirty="0" smtClean="0"/>
          </a:p>
          <a:p>
            <a:pPr>
              <a:defRPr/>
            </a:pPr>
            <a:endParaRPr lang="en-US" sz="1900" b="1" dirty="0" smtClean="0"/>
          </a:p>
          <a:p>
            <a:pPr>
              <a:defRPr/>
            </a:pPr>
            <a:r>
              <a:rPr lang="en-US" sz="1900" b="1" dirty="0" smtClean="0">
                <a:solidFill>
                  <a:srgbClr val="000000"/>
                </a:solidFill>
              </a:rPr>
              <a:t>This is </a:t>
            </a:r>
            <a:r>
              <a:rPr lang="en-US" sz="1900" b="1" dirty="0">
                <a:solidFill>
                  <a:srgbClr val="000000"/>
                </a:solidFill>
              </a:rPr>
              <a:t>known as </a:t>
            </a:r>
            <a:r>
              <a:rPr lang="en-US" sz="1900" b="1" dirty="0" smtClean="0">
                <a:solidFill>
                  <a:srgbClr val="000000"/>
                </a:solidFill>
              </a:rPr>
              <a:t>REDISTRICTING, </a:t>
            </a:r>
            <a:r>
              <a:rPr lang="en-US" sz="1900" b="1" dirty="0">
                <a:solidFill>
                  <a:srgbClr val="000000"/>
                </a:solidFill>
              </a:rPr>
              <a:t>and is usually carried out by the party in power of the state legislature.  </a:t>
            </a:r>
            <a:endParaRPr lang="en-US" sz="1900" b="1" dirty="0" smtClean="0">
              <a:solidFill>
                <a:srgbClr val="000000"/>
              </a:solidFill>
            </a:endParaRPr>
          </a:p>
          <a:p>
            <a:pPr>
              <a:defRPr/>
            </a:pPr>
            <a:endParaRPr lang="en-US" sz="1900" b="1" dirty="0" smtClean="0">
              <a:solidFill>
                <a:srgbClr val="000000"/>
              </a:solidFill>
            </a:endParaRPr>
          </a:p>
          <a:p>
            <a:pPr>
              <a:defRPr/>
            </a:pPr>
            <a:r>
              <a:rPr lang="en-US" sz="1900" b="1" dirty="0" smtClean="0">
                <a:solidFill>
                  <a:srgbClr val="000000"/>
                </a:solidFill>
              </a:rPr>
              <a:t>A </a:t>
            </a:r>
            <a:r>
              <a:rPr lang="en-US" sz="1900" b="1" dirty="0">
                <a:solidFill>
                  <a:srgbClr val="000000"/>
                </a:solidFill>
              </a:rPr>
              <a:t>form of redistricting is </a:t>
            </a:r>
            <a:r>
              <a:rPr lang="en-US" sz="1900" b="1" u="sng" dirty="0">
                <a:solidFill>
                  <a:srgbClr val="000000"/>
                </a:solidFill>
              </a:rPr>
              <a:t>gerrymandering</a:t>
            </a:r>
            <a:r>
              <a:rPr lang="en-US" sz="1900" b="1" dirty="0">
                <a:solidFill>
                  <a:srgbClr val="000000"/>
                </a:solidFill>
              </a:rPr>
              <a:t>:  redrawing boundaries to favor the party in power of the state legislature</a:t>
            </a:r>
            <a:r>
              <a:rPr lang="en-US" sz="1900" b="1" dirty="0" smtClean="0">
                <a:solidFill>
                  <a:srgbClr val="000000"/>
                </a:solidFill>
              </a:rPr>
              <a:t>.</a:t>
            </a:r>
          </a:p>
          <a:p>
            <a:pPr>
              <a:defRPr/>
            </a:pPr>
            <a:endParaRPr lang="en-US" sz="1900" b="1" dirty="0" smtClean="0">
              <a:solidFill>
                <a:srgbClr val="000000"/>
              </a:solidFill>
            </a:endParaRPr>
          </a:p>
          <a:p>
            <a:pPr>
              <a:defRPr/>
            </a:pPr>
            <a:r>
              <a:rPr lang="en-US" sz="1900" b="1" dirty="0">
                <a:solidFill>
                  <a:srgbClr val="000000"/>
                </a:solidFill>
              </a:rPr>
              <a:t>Origin of the term</a:t>
            </a:r>
          </a:p>
          <a:p>
            <a:pPr lvl="1">
              <a:defRPr/>
            </a:pPr>
            <a:r>
              <a:rPr lang="en-US" sz="1600" b="1" dirty="0">
                <a:solidFill>
                  <a:srgbClr val="000000"/>
                </a:solidFill>
              </a:rPr>
              <a:t>From 19th century Mass. governor Elbridge Gerry, who drew district lines himself.  </a:t>
            </a:r>
          </a:p>
          <a:p>
            <a:pPr lvl="1">
              <a:defRPr/>
            </a:pPr>
            <a:r>
              <a:rPr lang="en-US" sz="1600" b="1" dirty="0">
                <a:solidFill>
                  <a:srgbClr val="000000"/>
                </a:solidFill>
              </a:rPr>
              <a:t>Some of his districts had such strange shapes that they looked like salamanders, prompting one wag to instead refer to them as "gerrymanders."</a:t>
            </a:r>
          </a:p>
          <a:p>
            <a:pPr>
              <a:lnSpc>
                <a:spcPct val="120000"/>
              </a:lnSpc>
              <a:defRPr/>
            </a:pPr>
            <a:endParaRPr lang="en-US" b="1" dirty="0">
              <a:solidFill>
                <a:srgbClr val="000000"/>
              </a:solidFill>
            </a:endParaRPr>
          </a:p>
        </p:txBody>
      </p:sp>
      <p:sp>
        <p:nvSpPr>
          <p:cNvPr id="4" name="Slide Number Placeholder 3"/>
          <p:cNvSpPr>
            <a:spLocks noGrp="1"/>
          </p:cNvSpPr>
          <p:nvPr>
            <p:ph type="sldNum" sz="quarter" idx="12"/>
          </p:nvPr>
        </p:nvSpPr>
        <p:spPr/>
        <p:txBody>
          <a:bodyPr/>
          <a:lstStyle/>
          <a:p>
            <a:fld id="{A1B76A41-144B-B84B-8834-3DEC244DA6B3}" type="slidenum">
              <a:rPr lang="en-US" smtClean="0"/>
              <a:t>17</a:t>
            </a:fld>
            <a:endParaRPr lang="en-US"/>
          </a:p>
        </p:txBody>
      </p:sp>
      <p:pic>
        <p:nvPicPr>
          <p:cNvPr id="5" name="Picture 7" descr="gerrymander_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637" y="2082800"/>
            <a:ext cx="2584363" cy="285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537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0000"/>
                </a:solidFill>
                <a:effectLst>
                  <a:outerShdw blurRad="38100" dist="38100" dir="2700000" algn="tl">
                    <a:srgbClr val="FFFFFF"/>
                  </a:outerShdw>
                </a:effectLst>
                <a:latin typeface="Calibri" charset="0"/>
              </a:rPr>
              <a:t>GERRYMANDERING</a:t>
            </a:r>
            <a:endParaRPr lang="en-US" dirty="0">
              <a:solidFill>
                <a:srgbClr val="000000"/>
              </a:solidFill>
            </a:endParaRPr>
          </a:p>
        </p:txBody>
      </p:sp>
      <p:sp>
        <p:nvSpPr>
          <p:cNvPr id="3" name="Content Placeholder 2"/>
          <p:cNvSpPr>
            <a:spLocks noGrp="1"/>
          </p:cNvSpPr>
          <p:nvPr>
            <p:ph idx="1"/>
          </p:nvPr>
        </p:nvSpPr>
        <p:spPr>
          <a:xfrm>
            <a:off x="457200" y="1143000"/>
            <a:ext cx="8229600" cy="5578475"/>
          </a:xfrm>
        </p:spPr>
        <p:txBody>
          <a:bodyPr>
            <a:noAutofit/>
          </a:bodyPr>
          <a:lstStyle/>
          <a:p>
            <a:pPr>
              <a:defRPr/>
            </a:pPr>
            <a:r>
              <a:rPr lang="en-US" sz="2400" b="1" dirty="0">
                <a:solidFill>
                  <a:srgbClr val="000000"/>
                </a:solidFill>
              </a:rPr>
              <a:t>The party in power can get a majority of seats in the House by:</a:t>
            </a:r>
          </a:p>
          <a:p>
            <a:pPr lvl="1">
              <a:defRPr/>
            </a:pPr>
            <a:r>
              <a:rPr lang="en-US" sz="1800" b="1" dirty="0" smtClean="0">
                <a:solidFill>
                  <a:srgbClr val="000000"/>
                </a:solidFill>
              </a:rPr>
              <a:t>"</a:t>
            </a:r>
            <a:r>
              <a:rPr lang="en-US" sz="1800" b="1" dirty="0">
                <a:solidFill>
                  <a:srgbClr val="000000"/>
                </a:solidFill>
              </a:rPr>
              <a:t>Packing:" drawing the district lines in such a way as to concentrate the opposing party in a few districts, thus preserving a majority of seats for itself</a:t>
            </a:r>
            <a:r>
              <a:rPr lang="en-US" sz="1800" b="1" dirty="0" smtClean="0">
                <a:solidFill>
                  <a:srgbClr val="000000"/>
                </a:solidFill>
              </a:rPr>
              <a:t>.</a:t>
            </a:r>
          </a:p>
          <a:p>
            <a:pPr marL="457200" lvl="1" indent="0">
              <a:buNone/>
              <a:defRPr/>
            </a:pPr>
            <a:endParaRPr lang="en-US" sz="1800" b="1" dirty="0">
              <a:solidFill>
                <a:srgbClr val="000000"/>
              </a:solidFill>
            </a:endParaRPr>
          </a:p>
          <a:p>
            <a:pPr lvl="1">
              <a:defRPr/>
            </a:pPr>
            <a:r>
              <a:rPr lang="en-US" sz="1800" b="1" dirty="0" smtClean="0">
                <a:solidFill>
                  <a:srgbClr val="000000"/>
                </a:solidFill>
              </a:rPr>
              <a:t>"</a:t>
            </a:r>
            <a:r>
              <a:rPr lang="en-US" sz="1800" b="1" dirty="0">
                <a:solidFill>
                  <a:srgbClr val="000000"/>
                </a:solidFill>
              </a:rPr>
              <a:t>Cracking:" drawing the district lines in such a way as to disperse the opposing party throughout the state and thus dilute that party's strength in order to preserve a majority of seats for the majority party</a:t>
            </a:r>
            <a:r>
              <a:rPr lang="en-US" sz="1800" b="1" dirty="0" smtClean="0">
                <a:solidFill>
                  <a:srgbClr val="000000"/>
                </a:solidFill>
              </a:rPr>
              <a:t>.</a:t>
            </a:r>
          </a:p>
          <a:p>
            <a:pPr lvl="1">
              <a:defRPr/>
            </a:pPr>
            <a:endParaRPr lang="en-US" sz="1800" b="1" dirty="0" smtClean="0">
              <a:solidFill>
                <a:srgbClr val="000000"/>
              </a:solidFill>
            </a:endParaRPr>
          </a:p>
          <a:p>
            <a:pPr>
              <a:defRPr/>
            </a:pPr>
            <a:r>
              <a:rPr lang="en-US" sz="2400" b="1" dirty="0" smtClean="0">
                <a:solidFill>
                  <a:srgbClr val="000000"/>
                </a:solidFill>
              </a:rPr>
              <a:t>Effects</a:t>
            </a:r>
            <a:r>
              <a:rPr lang="en-US" sz="2000" b="1" dirty="0" smtClean="0">
                <a:solidFill>
                  <a:srgbClr val="000000"/>
                </a:solidFill>
              </a:rPr>
              <a:t>	</a:t>
            </a:r>
          </a:p>
          <a:p>
            <a:pPr lvl="1">
              <a:defRPr/>
            </a:pPr>
            <a:r>
              <a:rPr lang="en-US" sz="1800" b="1" dirty="0">
                <a:solidFill>
                  <a:srgbClr val="000000"/>
                </a:solidFill>
              </a:rPr>
              <a:t>The party in power STAYS in power</a:t>
            </a:r>
          </a:p>
          <a:p>
            <a:pPr lvl="1">
              <a:defRPr/>
            </a:pPr>
            <a:r>
              <a:rPr lang="en-US" sz="1800" b="1" dirty="0" smtClean="0">
                <a:solidFill>
                  <a:srgbClr val="000000"/>
                </a:solidFill>
              </a:rPr>
              <a:t>"</a:t>
            </a:r>
            <a:r>
              <a:rPr lang="en-US" sz="1800" b="1" dirty="0">
                <a:solidFill>
                  <a:srgbClr val="000000"/>
                </a:solidFill>
              </a:rPr>
              <a:t>Safe" seats are created for incumbents, leading to further difficulties for challengers</a:t>
            </a:r>
          </a:p>
          <a:p>
            <a:pPr lvl="1">
              <a:defRPr/>
            </a:pPr>
            <a:r>
              <a:rPr lang="en-US" sz="1800" b="1" dirty="0" smtClean="0">
                <a:solidFill>
                  <a:srgbClr val="000000"/>
                </a:solidFill>
              </a:rPr>
              <a:t>Communities </a:t>
            </a:r>
            <a:r>
              <a:rPr lang="en-US" sz="1800" b="1" dirty="0">
                <a:solidFill>
                  <a:srgbClr val="000000"/>
                </a:solidFill>
              </a:rPr>
              <a:t>of interest may be broken up</a:t>
            </a:r>
          </a:p>
          <a:p>
            <a:pPr lvl="1">
              <a:defRPr/>
            </a:pPr>
            <a:r>
              <a:rPr lang="en-US" sz="1800" b="1" dirty="0" smtClean="0">
                <a:solidFill>
                  <a:srgbClr val="000000"/>
                </a:solidFill>
              </a:rPr>
              <a:t>Strangely-shaped </a:t>
            </a:r>
            <a:r>
              <a:rPr lang="en-US" sz="1800" b="1" dirty="0">
                <a:solidFill>
                  <a:srgbClr val="000000"/>
                </a:solidFill>
              </a:rPr>
              <a:t>districts</a:t>
            </a:r>
          </a:p>
          <a:p>
            <a:pPr lvl="1">
              <a:defRPr/>
            </a:pPr>
            <a:r>
              <a:rPr lang="en-US" sz="1800" b="1" dirty="0" smtClean="0">
                <a:solidFill>
                  <a:srgbClr val="000000"/>
                </a:solidFill>
              </a:rPr>
              <a:t>"</a:t>
            </a:r>
            <a:r>
              <a:rPr lang="en-US" sz="1800" b="1" dirty="0">
                <a:solidFill>
                  <a:srgbClr val="000000"/>
                </a:solidFill>
              </a:rPr>
              <a:t>Majority-minority" districts created by racial gerrymandering</a:t>
            </a:r>
          </a:p>
          <a:p>
            <a:pPr lvl="1">
              <a:defRPr/>
            </a:pPr>
            <a:endParaRPr lang="en-US" b="1" dirty="0">
              <a:solidFill>
                <a:srgbClr val="000000"/>
              </a:solidFill>
            </a:endParaRP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18</a:t>
            </a:fld>
            <a:endParaRPr lang="en-US"/>
          </a:p>
        </p:txBody>
      </p:sp>
    </p:spTree>
    <p:extLst>
      <p:ext uri="{BB962C8B-B14F-4D97-AF65-F5344CB8AC3E}">
        <p14:creationId xmlns:p14="http://schemas.microsoft.com/office/powerpoint/2010/main" val="24749744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effectLst>
                  <a:outerShdw blurRad="38100" dist="38100" dir="2700000" algn="tl">
                    <a:srgbClr val="FFFFFF"/>
                  </a:outerShdw>
                </a:effectLst>
                <a:latin typeface="Calibri" charset="0"/>
              </a:rPr>
              <a:t>GERRYMANDERING: EFFECTS</a:t>
            </a:r>
            <a:endParaRPr lang="en-US" dirty="0">
              <a:solidFill>
                <a:srgbClr val="000000"/>
              </a:solidFill>
            </a:endParaRPr>
          </a:p>
        </p:txBody>
      </p:sp>
      <p:pic>
        <p:nvPicPr>
          <p:cNvPr id="4" name="Picture 6" descr="400px-Gerrymandering_36-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319" y="1515733"/>
            <a:ext cx="396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59622" y="6080390"/>
            <a:ext cx="2524599" cy="369332"/>
          </a:xfrm>
          <a:prstGeom prst="rect">
            <a:avLst/>
          </a:prstGeom>
        </p:spPr>
        <p:txBody>
          <a:bodyPr wrap="none">
            <a:spAutoFit/>
          </a:bodyPr>
          <a:lstStyle/>
          <a:p>
            <a:pPr algn="ctr"/>
            <a:r>
              <a:rPr lang="ja-JP" altLang="en-US" b="1" i="1" dirty="0">
                <a:solidFill>
                  <a:srgbClr val="000000"/>
                </a:solidFill>
                <a:effectLst>
                  <a:outerShdw blurRad="38100" dist="38100" dir="2700000" algn="tl">
                    <a:srgbClr val="FFFFFF"/>
                  </a:outerShdw>
                </a:effectLst>
              </a:rPr>
              <a:t>“</a:t>
            </a:r>
            <a:r>
              <a:rPr lang="en-US" b="1" i="1" dirty="0">
                <a:solidFill>
                  <a:srgbClr val="000000"/>
                </a:solidFill>
                <a:effectLst>
                  <a:outerShdw blurRad="38100" dist="38100" dir="2700000" algn="tl">
                    <a:srgbClr val="FFFFFF"/>
                  </a:outerShdw>
                </a:effectLst>
              </a:rPr>
              <a:t>Packing and Cracking</a:t>
            </a:r>
            <a:r>
              <a:rPr lang="ja-JP" altLang="en-US" b="1" i="1" dirty="0">
                <a:solidFill>
                  <a:srgbClr val="000000"/>
                </a:solidFill>
                <a:effectLst>
                  <a:outerShdw blurRad="38100" dist="38100" dir="2700000" algn="tl">
                    <a:srgbClr val="FFFFFF"/>
                  </a:outerShdw>
                </a:effectLst>
              </a:rPr>
              <a:t>”</a:t>
            </a:r>
            <a:endParaRPr lang="en-US" b="1" i="1" dirty="0">
              <a:solidFill>
                <a:srgbClr val="000000"/>
              </a:solidFill>
              <a:effectLst>
                <a:outerShdw blurRad="38100" dist="38100" dir="2700000" algn="tl">
                  <a:srgbClr val="FFFFFF"/>
                </a:outerShdw>
              </a:effectLst>
            </a:endParaRPr>
          </a:p>
        </p:txBody>
      </p:sp>
      <p:sp>
        <p:nvSpPr>
          <p:cNvPr id="3" name="Slide Number Placeholder 2"/>
          <p:cNvSpPr>
            <a:spLocks noGrp="1"/>
          </p:cNvSpPr>
          <p:nvPr>
            <p:ph type="sldNum" sz="quarter" idx="12"/>
          </p:nvPr>
        </p:nvSpPr>
        <p:spPr/>
        <p:txBody>
          <a:bodyPr/>
          <a:lstStyle/>
          <a:p>
            <a:fld id="{A1B76A41-144B-B84B-8834-3DEC244DA6B3}" type="slidenum">
              <a:rPr lang="en-US" smtClean="0"/>
              <a:t>19</a:t>
            </a:fld>
            <a:endParaRPr lang="en-US"/>
          </a:p>
        </p:txBody>
      </p:sp>
    </p:spTree>
    <p:extLst>
      <p:ext uri="{BB962C8B-B14F-4D97-AF65-F5344CB8AC3E}">
        <p14:creationId xmlns:p14="http://schemas.microsoft.com/office/powerpoint/2010/main" val="1637972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defRPr/>
            </a:pPr>
            <a:r>
              <a:rPr lang="en-US" altLang="en-US" sz="5400" b="1" smtClean="0"/>
              <a:t>PAY ATTENTION</a:t>
            </a:r>
          </a:p>
        </p:txBody>
      </p:sp>
      <p:pic>
        <p:nvPicPr>
          <p:cNvPr id="3075" name="JOHN GREEN PAY ATTENTION.m4v">
            <a:hlinkClick r:id="rId2"/>
          </p:cNvPr>
          <p:cNvPicPr>
            <a:picLocks noGrp="1" noChangeAspect="1"/>
          </p:cNvPicPr>
          <p:nvPr>
            <p:ph idx="1"/>
          </p:nvPr>
        </p:nvPicPr>
        <p:blipFill>
          <a:blip r:embed="rId3"/>
          <a:srcRect/>
          <a:stretch>
            <a:fillRect/>
          </a:stretch>
        </p:blipFill>
        <p:spPr>
          <a:xfrm>
            <a:off x="549275" y="1600200"/>
            <a:ext cx="8045450" cy="4525963"/>
          </a:xfrm>
        </p:spPr>
      </p:pic>
      <p:sp>
        <p:nvSpPr>
          <p:cNvPr id="3076"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har char="–"/>
              <a:defRPr sz="2800">
                <a:solidFill>
                  <a:schemeClr val="tx1"/>
                </a:solidFill>
                <a:latin typeface="Arial" charset="0"/>
                <a:ea typeface="Arial" charset="0"/>
                <a:cs typeface="Arial" charset="0"/>
              </a:defRPr>
            </a:lvl2pPr>
            <a:lvl3pPr marL="1143000" indent="-228600" eaLnBrk="0" hangingPunct="0">
              <a:spcBef>
                <a:spcPct val="20000"/>
              </a:spcBef>
              <a:buChar char="•"/>
              <a:defRPr sz="2400">
                <a:solidFill>
                  <a:schemeClr val="tx1"/>
                </a:solidFill>
                <a:latin typeface="Arial" charset="0"/>
                <a:ea typeface="Arial" charset="0"/>
                <a:cs typeface="Arial" charset="0"/>
              </a:defRPr>
            </a:lvl3pPr>
            <a:lvl4pPr marL="1600200" indent="-228600" eaLnBrk="0" hangingPunct="0">
              <a:spcBef>
                <a:spcPct val="20000"/>
              </a:spcBef>
              <a:buChar char="–"/>
              <a:defRPr sz="2000">
                <a:solidFill>
                  <a:schemeClr val="tx1"/>
                </a:solidFill>
                <a:latin typeface="Arial" charset="0"/>
                <a:ea typeface="Arial" charset="0"/>
                <a:cs typeface="Arial" charset="0"/>
              </a:defRPr>
            </a:lvl4pPr>
            <a:lvl5pPr marL="2057400" indent="-228600" eaLnBrk="0" hangingPunct="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eaLnBrk="1" hangingPunct="1">
              <a:spcBef>
                <a:spcPct val="0"/>
              </a:spcBef>
              <a:buFontTx/>
              <a:buNone/>
              <a:defRPr/>
            </a:pPr>
            <a:fld id="{220F5500-98A9-4812-BD56-1B7D07F80F62}" type="slidenum">
              <a:rPr lang="en-US" altLang="en-US" sz="1200">
                <a:solidFill>
                  <a:srgbClr val="898989"/>
                </a:solidFill>
                <a:latin typeface="Calibri" pitchFamily="34" charset="0"/>
              </a:rPr>
              <a:pPr eaLnBrk="1" hangingPunct="1">
                <a:spcBef>
                  <a:spcPct val="0"/>
                </a:spcBef>
                <a:buFontTx/>
                <a:buNone/>
                <a:defRPr/>
              </a:pPr>
              <a:t>2</a:t>
            </a:fld>
            <a:endParaRPr lang="en-US" altLang="en-US" sz="1200">
              <a:solidFill>
                <a:srgbClr val="898989"/>
              </a:solidFill>
              <a:latin typeface="Calibri" pitchFamily="34" charset="0"/>
            </a:endParaRPr>
          </a:p>
        </p:txBody>
      </p:sp>
    </p:spTree>
    <p:extLst>
      <p:ext uri="{BB962C8B-B14F-4D97-AF65-F5344CB8AC3E}">
        <p14:creationId xmlns:p14="http://schemas.microsoft.com/office/powerpoint/2010/main" val="3807504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03300"/>
          </a:xfrm>
        </p:spPr>
        <p:txBody>
          <a:bodyPr/>
          <a:lstStyle/>
          <a:p>
            <a:r>
              <a:rPr lang="en-US" b="1" dirty="0" smtClean="0"/>
              <a:t>REDISTRICTING</a:t>
            </a:r>
            <a:endParaRPr lang="en-US" b="1" dirty="0"/>
          </a:p>
        </p:txBody>
      </p:sp>
      <p:sp>
        <p:nvSpPr>
          <p:cNvPr id="3" name="Content Placeholder 2"/>
          <p:cNvSpPr>
            <a:spLocks noGrp="1"/>
          </p:cNvSpPr>
          <p:nvPr>
            <p:ph idx="1"/>
          </p:nvPr>
        </p:nvSpPr>
        <p:spPr>
          <a:xfrm>
            <a:off x="228600" y="1092200"/>
            <a:ext cx="8699500" cy="5499100"/>
          </a:xfrm>
        </p:spPr>
        <p:txBody>
          <a:bodyPr>
            <a:noAutofit/>
          </a:bodyPr>
          <a:lstStyle/>
          <a:p>
            <a:r>
              <a:rPr lang="en-US" sz="2400" b="1" dirty="0"/>
              <a:t>REQUIREMENTS </a:t>
            </a:r>
            <a:endParaRPr lang="en-US" sz="2400" b="1" dirty="0" smtClean="0"/>
          </a:p>
          <a:p>
            <a:pPr lvl="1"/>
            <a:r>
              <a:rPr lang="en-US" sz="1800" b="1" dirty="0" smtClean="0"/>
              <a:t>District lines must be contiguous</a:t>
            </a:r>
          </a:p>
          <a:p>
            <a:pPr lvl="1"/>
            <a:r>
              <a:rPr lang="en-US" sz="1800" b="1" dirty="0" smtClean="0"/>
              <a:t>Racial gerrymandering is prohibited (</a:t>
            </a:r>
            <a:r>
              <a:rPr lang="en-US" sz="1800" b="1" i="1" dirty="0" smtClean="0"/>
              <a:t>Shaw </a:t>
            </a:r>
            <a:r>
              <a:rPr lang="en-US" sz="1800" b="1" dirty="0" smtClean="0"/>
              <a:t>v.</a:t>
            </a:r>
            <a:r>
              <a:rPr lang="en-US" sz="1800" b="1" i="1" dirty="0" smtClean="0"/>
              <a:t> Reno</a:t>
            </a:r>
            <a:r>
              <a:rPr lang="en-US" sz="1800" b="1" dirty="0" smtClean="0"/>
              <a:t>, 1993). Race may not be the primary factor in drawing district lines (but it can be a factor).</a:t>
            </a:r>
          </a:p>
          <a:p>
            <a:pPr lvl="1"/>
            <a:r>
              <a:rPr lang="en-US" sz="1800" b="1" dirty="0" smtClean="0"/>
              <a:t>Cannot dilute racial minority voting strength</a:t>
            </a:r>
          </a:p>
          <a:p>
            <a:pPr lvl="1"/>
            <a:r>
              <a:rPr lang="en-US" sz="1800" b="1" dirty="0" smtClean="0"/>
              <a:t>“Communities of interest” may be kept intact</a:t>
            </a:r>
          </a:p>
          <a:p>
            <a:pPr lvl="1"/>
            <a:endParaRPr lang="en-US" sz="1600" b="1" dirty="0" smtClean="0"/>
          </a:p>
          <a:p>
            <a:r>
              <a:rPr lang="en-US" sz="2400" b="1" dirty="0">
                <a:solidFill>
                  <a:srgbClr val="000000"/>
                </a:solidFill>
                <a:effectLst>
                  <a:outerShdw blurRad="38100" dist="38100" dir="2700000" algn="tl">
                    <a:srgbClr val="FFFFFF"/>
                  </a:outerShdw>
                </a:effectLst>
                <a:latin typeface="Calibri" charset="0"/>
              </a:rPr>
              <a:t>SUPREME COURT REDISTRICTING REQUIREMENTS</a:t>
            </a:r>
            <a:r>
              <a:rPr lang="en-US" sz="2400" b="1" dirty="0" smtClean="0"/>
              <a:t> </a:t>
            </a:r>
          </a:p>
          <a:p>
            <a:pPr lvl="1"/>
            <a:r>
              <a:rPr lang="en-US" sz="1800" b="1" dirty="0">
                <a:solidFill>
                  <a:srgbClr val="000000"/>
                </a:solidFill>
              </a:rPr>
              <a:t>Districts must be as near equal in population as possible.</a:t>
            </a:r>
          </a:p>
          <a:p>
            <a:pPr lvl="2"/>
            <a:r>
              <a:rPr lang="en-US" sz="1600" b="1" i="1" dirty="0">
                <a:solidFill>
                  <a:srgbClr val="000000"/>
                </a:solidFill>
              </a:rPr>
              <a:t>Baker v. Carr</a:t>
            </a:r>
            <a:r>
              <a:rPr lang="en-US" sz="1600" b="1" dirty="0">
                <a:solidFill>
                  <a:srgbClr val="000000"/>
                </a:solidFill>
              </a:rPr>
              <a:t>, 1962:  "one man, one vote" principle applied to state legislative districts to correct overrepresentation (</a:t>
            </a:r>
            <a:r>
              <a:rPr lang="en-US" sz="1600" b="1" u="sng" dirty="0">
                <a:solidFill>
                  <a:srgbClr val="000000"/>
                </a:solidFill>
              </a:rPr>
              <a:t>malapportionment</a:t>
            </a:r>
            <a:r>
              <a:rPr lang="en-US" sz="1600" b="1" dirty="0">
                <a:solidFill>
                  <a:srgbClr val="000000"/>
                </a:solidFill>
              </a:rPr>
              <a:t>) of rural areas.</a:t>
            </a:r>
          </a:p>
          <a:p>
            <a:pPr marL="857250" lvl="2" indent="0">
              <a:buNone/>
            </a:pPr>
            <a:endParaRPr lang="en-US" sz="1600" b="1" dirty="0">
              <a:solidFill>
                <a:srgbClr val="000000"/>
              </a:solidFill>
            </a:endParaRPr>
          </a:p>
          <a:p>
            <a:pPr lvl="2"/>
            <a:r>
              <a:rPr lang="en-US" sz="1600" b="1" i="1" dirty="0" err="1">
                <a:solidFill>
                  <a:srgbClr val="000000"/>
                </a:solidFill>
              </a:rPr>
              <a:t>Wesberry</a:t>
            </a:r>
            <a:r>
              <a:rPr lang="en-US" sz="1600" b="1" i="1" dirty="0">
                <a:solidFill>
                  <a:srgbClr val="000000"/>
                </a:solidFill>
              </a:rPr>
              <a:t> v. Sanders</a:t>
            </a:r>
            <a:r>
              <a:rPr lang="en-US" sz="1600" b="1" dirty="0">
                <a:solidFill>
                  <a:srgbClr val="000000"/>
                </a:solidFill>
              </a:rPr>
              <a:t>, 1964:  applied same principle to House districts.</a:t>
            </a:r>
          </a:p>
          <a:p>
            <a:pPr marL="857250" lvl="2" indent="0">
              <a:buNone/>
            </a:pPr>
            <a:endParaRPr lang="en-US" sz="1600" b="1" dirty="0">
              <a:solidFill>
                <a:srgbClr val="000000"/>
              </a:solidFill>
            </a:endParaRPr>
          </a:p>
          <a:p>
            <a:pPr lvl="2"/>
            <a:r>
              <a:rPr lang="en-US" sz="1600" b="1" dirty="0">
                <a:solidFill>
                  <a:srgbClr val="000000"/>
                </a:solidFill>
              </a:rPr>
              <a:t>Even if the number of rep’s to which a state is entitled does not change, it redistricts anyway because of geographic shifts in population that may have occurred within the previous ten years.  This solves the problem of </a:t>
            </a:r>
            <a:r>
              <a:rPr lang="en-US" sz="1600" b="1" u="sng" dirty="0">
                <a:solidFill>
                  <a:srgbClr val="000000"/>
                </a:solidFill>
              </a:rPr>
              <a:t>malapportionment</a:t>
            </a:r>
            <a:r>
              <a:rPr lang="en-US" sz="1600" b="1" dirty="0" smtClean="0">
                <a:solidFill>
                  <a:srgbClr val="000000"/>
                </a:solidFill>
              </a:rPr>
              <a:t>.</a:t>
            </a:r>
            <a:endParaRPr lang="en-US" sz="1600" b="1" dirty="0">
              <a:solidFill>
                <a:srgbClr val="000000"/>
              </a:solidFill>
            </a:endParaRPr>
          </a:p>
        </p:txBody>
      </p:sp>
      <p:sp>
        <p:nvSpPr>
          <p:cNvPr id="4" name="Slide Number Placeholder 3"/>
          <p:cNvSpPr>
            <a:spLocks noGrp="1"/>
          </p:cNvSpPr>
          <p:nvPr>
            <p:ph type="sldNum" sz="quarter" idx="12"/>
          </p:nvPr>
        </p:nvSpPr>
        <p:spPr/>
        <p:txBody>
          <a:bodyPr/>
          <a:lstStyle/>
          <a:p>
            <a:fld id="{A1B76A41-144B-B84B-8834-3DEC244DA6B3}" type="slidenum">
              <a:rPr lang="en-US" smtClean="0"/>
              <a:t>20</a:t>
            </a:fld>
            <a:endParaRPr lang="en-US"/>
          </a:p>
        </p:txBody>
      </p:sp>
    </p:spTree>
    <p:extLst>
      <p:ext uri="{BB962C8B-B14F-4D97-AF65-F5344CB8AC3E}">
        <p14:creationId xmlns:p14="http://schemas.microsoft.com/office/powerpoint/2010/main" val="818985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00FF"/>
                </a:solidFill>
              </a:rPr>
              <a:t>FREE RESPONSE QUESTION</a:t>
            </a:r>
            <a:endParaRPr lang="en-US" sz="3600" b="1" dirty="0">
              <a:solidFill>
                <a:srgbClr val="0000FF"/>
              </a:solidFill>
            </a:endParaRPr>
          </a:p>
        </p:txBody>
      </p:sp>
      <p:sp>
        <p:nvSpPr>
          <p:cNvPr id="3" name="Content Placeholder 2"/>
          <p:cNvSpPr>
            <a:spLocks noGrp="1"/>
          </p:cNvSpPr>
          <p:nvPr>
            <p:ph idx="1"/>
          </p:nvPr>
        </p:nvSpPr>
        <p:spPr>
          <a:xfrm>
            <a:off x="457200" y="1231901"/>
            <a:ext cx="8229600" cy="5124450"/>
          </a:xfrm>
        </p:spPr>
        <p:txBody>
          <a:bodyPr>
            <a:noAutofit/>
          </a:bodyPr>
          <a:lstStyle/>
          <a:p>
            <a:pPr marL="0" indent="0">
              <a:buNone/>
            </a:pPr>
            <a:r>
              <a:rPr lang="en-US" sz="2400" b="1" i="1" dirty="0">
                <a:solidFill>
                  <a:srgbClr val="0000FF"/>
                </a:solidFill>
              </a:rPr>
              <a:t>Congressional reapportionment and redistricting are conducted every ten years. When redistricting is conducted, politicians often engage in gerrymandering.</a:t>
            </a:r>
            <a:endParaRPr lang="en-US" sz="2400" b="1" dirty="0">
              <a:solidFill>
                <a:srgbClr val="0000FF"/>
              </a:solidFill>
            </a:endParaRPr>
          </a:p>
          <a:p>
            <a:pPr marL="0" indent="0">
              <a:buNone/>
            </a:pPr>
            <a:r>
              <a:rPr lang="en-US" sz="2000" b="1" i="1" dirty="0">
                <a:solidFill>
                  <a:srgbClr val="0000FF"/>
                </a:solidFill>
              </a:rPr>
              <a:t> </a:t>
            </a:r>
            <a:endParaRPr lang="en-US" sz="2000" b="1" dirty="0">
              <a:solidFill>
                <a:srgbClr val="0000FF"/>
              </a:solidFill>
            </a:endParaRPr>
          </a:p>
          <a:p>
            <a:pPr marL="514350" lvl="0" indent="-514350">
              <a:buFont typeface="+mj-lt"/>
              <a:buAutoNum type="alphaLcParenR"/>
            </a:pPr>
            <a:r>
              <a:rPr lang="en-US" sz="2000" b="1" i="1" dirty="0">
                <a:solidFill>
                  <a:srgbClr val="0000FF"/>
                </a:solidFill>
              </a:rPr>
              <a:t>Define congressional reapportionment and explain one reason why it is important to states</a:t>
            </a:r>
            <a:r>
              <a:rPr lang="en-US" sz="2000" b="1" i="1" dirty="0" smtClean="0">
                <a:solidFill>
                  <a:srgbClr val="0000FF"/>
                </a:solidFill>
              </a:rPr>
              <a:t>.</a:t>
            </a:r>
          </a:p>
          <a:p>
            <a:pPr marL="514350" lvl="0" indent="-514350">
              <a:buFont typeface="+mj-lt"/>
              <a:buAutoNum type="alphaLcParenR"/>
            </a:pPr>
            <a:endParaRPr lang="en-US" sz="2000" b="1" dirty="0">
              <a:solidFill>
                <a:srgbClr val="0000FF"/>
              </a:solidFill>
            </a:endParaRPr>
          </a:p>
          <a:p>
            <a:pPr marL="514350" lvl="0" indent="-514350">
              <a:buFont typeface="+mj-lt"/>
              <a:buAutoNum type="alphaLcParenR"/>
            </a:pPr>
            <a:r>
              <a:rPr lang="en-US" sz="2000" b="1" i="1" dirty="0">
                <a:solidFill>
                  <a:srgbClr val="0000FF"/>
                </a:solidFill>
              </a:rPr>
              <a:t>Define congressional redistricting</a:t>
            </a:r>
            <a:r>
              <a:rPr lang="en-US" sz="2000" b="1" i="1" dirty="0" smtClean="0">
                <a:solidFill>
                  <a:srgbClr val="0000FF"/>
                </a:solidFill>
              </a:rPr>
              <a:t>.</a:t>
            </a:r>
          </a:p>
          <a:p>
            <a:pPr marL="514350" lvl="0" indent="-514350">
              <a:buFont typeface="+mj-lt"/>
              <a:buAutoNum type="alphaLcParenR"/>
            </a:pPr>
            <a:endParaRPr lang="en-US" sz="2000" b="1" dirty="0">
              <a:solidFill>
                <a:srgbClr val="0000FF"/>
              </a:solidFill>
            </a:endParaRPr>
          </a:p>
          <a:p>
            <a:pPr marL="514350" lvl="0" indent="-514350">
              <a:buFont typeface="+mj-lt"/>
              <a:buAutoNum type="alphaLcParenR"/>
            </a:pPr>
            <a:r>
              <a:rPr lang="en-US" sz="2000" b="1" i="1" dirty="0">
                <a:solidFill>
                  <a:srgbClr val="0000FF"/>
                </a:solidFill>
              </a:rPr>
              <a:t>Explain two goals of politicians when they gerrymander during redistricting</a:t>
            </a:r>
            <a:r>
              <a:rPr lang="en-US" sz="2000" b="1" i="1" dirty="0" smtClean="0">
                <a:solidFill>
                  <a:srgbClr val="0000FF"/>
                </a:solidFill>
              </a:rPr>
              <a:t>.</a:t>
            </a:r>
          </a:p>
          <a:p>
            <a:pPr marL="514350" lvl="0" indent="-514350">
              <a:buFont typeface="+mj-lt"/>
              <a:buAutoNum type="alphaLcParenR"/>
            </a:pPr>
            <a:endParaRPr lang="en-US" sz="2000" b="1" dirty="0">
              <a:solidFill>
                <a:srgbClr val="0000FF"/>
              </a:solidFill>
            </a:endParaRPr>
          </a:p>
          <a:p>
            <a:pPr marL="514350" lvl="0" indent="-514350">
              <a:buFont typeface="+mj-lt"/>
              <a:buAutoNum type="alphaLcParenR"/>
            </a:pPr>
            <a:r>
              <a:rPr lang="en-US" sz="2000" b="1" i="1" dirty="0">
                <a:solidFill>
                  <a:srgbClr val="0000FF"/>
                </a:solidFill>
              </a:rPr>
              <a:t>Describe two limits that the United States Supreme Court has placed on congressional redistricting.</a:t>
            </a:r>
            <a:endParaRPr lang="en-US" sz="2000" b="1" dirty="0">
              <a:solidFill>
                <a:srgbClr val="0000FF"/>
              </a:solidFill>
            </a:endParaRP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21</a:t>
            </a:fld>
            <a:endParaRPr lang="en-US"/>
          </a:p>
        </p:txBody>
      </p:sp>
    </p:spTree>
    <p:extLst>
      <p:ext uri="{BB962C8B-B14F-4D97-AF65-F5344CB8AC3E}">
        <p14:creationId xmlns:p14="http://schemas.microsoft.com/office/powerpoint/2010/main" val="2405466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8000"/>
                </a:solidFill>
              </a:rPr>
              <a:t>FREE RESPONSE RUBRIC</a:t>
            </a:r>
            <a:endParaRPr lang="en-US" sz="3600" b="1" dirty="0">
              <a:solidFill>
                <a:srgbClr val="008000"/>
              </a:solidFill>
            </a:endParaRPr>
          </a:p>
        </p:txBody>
      </p:sp>
      <p:sp>
        <p:nvSpPr>
          <p:cNvPr id="3" name="Content Placeholder 2"/>
          <p:cNvSpPr>
            <a:spLocks noGrp="1"/>
          </p:cNvSpPr>
          <p:nvPr>
            <p:ph idx="1"/>
          </p:nvPr>
        </p:nvSpPr>
        <p:spPr>
          <a:xfrm>
            <a:off x="457200" y="990600"/>
            <a:ext cx="8229600" cy="5537200"/>
          </a:xfrm>
        </p:spPr>
        <p:txBody>
          <a:bodyPr numCol="2">
            <a:noAutofit/>
          </a:bodyPr>
          <a:lstStyle/>
          <a:p>
            <a:pPr marL="0" indent="0">
              <a:buNone/>
            </a:pPr>
            <a:r>
              <a:rPr lang="en-US" sz="1200" b="1" dirty="0">
                <a:solidFill>
                  <a:srgbClr val="008000"/>
                </a:solidFill>
              </a:rPr>
              <a:t>Part (a): 2 </a:t>
            </a:r>
            <a:r>
              <a:rPr lang="en-US" sz="1200" b="1" dirty="0" smtClean="0">
                <a:solidFill>
                  <a:srgbClr val="008000"/>
                </a:solidFill>
              </a:rPr>
              <a:t>points - </a:t>
            </a:r>
            <a:r>
              <a:rPr lang="en-US" sz="1200" dirty="0" smtClean="0">
                <a:solidFill>
                  <a:srgbClr val="008000"/>
                </a:solidFill>
              </a:rPr>
              <a:t>One </a:t>
            </a:r>
            <a:r>
              <a:rPr lang="en-US" sz="1200" dirty="0">
                <a:solidFill>
                  <a:srgbClr val="008000"/>
                </a:solidFill>
              </a:rPr>
              <a:t>point is earned for a correct definition of congressional reapportionment. One point is earned for a correct explanation of why reapportionment is important to states. </a:t>
            </a:r>
          </a:p>
          <a:p>
            <a:pPr marL="0" indent="0">
              <a:buNone/>
            </a:pPr>
            <a:r>
              <a:rPr lang="en-US" sz="1200" dirty="0" smtClean="0">
                <a:solidFill>
                  <a:srgbClr val="008000"/>
                </a:solidFill>
              </a:rPr>
              <a:t>An </a:t>
            </a:r>
            <a:r>
              <a:rPr lang="en-US" sz="1200" dirty="0">
                <a:solidFill>
                  <a:srgbClr val="008000"/>
                </a:solidFill>
              </a:rPr>
              <a:t>acceptable definition of congressional reapportionment is: </a:t>
            </a:r>
            <a:endParaRPr lang="en-US" sz="1200" dirty="0" smtClean="0">
              <a:solidFill>
                <a:srgbClr val="008000"/>
              </a:solidFill>
            </a:endParaRPr>
          </a:p>
          <a:p>
            <a:pPr marL="341313" lvl="1" indent="-227013">
              <a:buFont typeface="Arial" panose="020B0604020202020204" pitchFamily="34" charset="0"/>
              <a:buChar char="•"/>
            </a:pPr>
            <a:r>
              <a:rPr lang="en-US" sz="1200" dirty="0" smtClean="0">
                <a:solidFill>
                  <a:srgbClr val="008000"/>
                </a:solidFill>
              </a:rPr>
              <a:t>The </a:t>
            </a:r>
            <a:r>
              <a:rPr lang="en-US" sz="1200" dirty="0">
                <a:solidFill>
                  <a:srgbClr val="008000"/>
                </a:solidFill>
              </a:rPr>
              <a:t>reallocation of the number of representatives each state has in the House of Representatives. </a:t>
            </a:r>
          </a:p>
          <a:p>
            <a:pPr marL="0" indent="0">
              <a:buNone/>
            </a:pPr>
            <a:r>
              <a:rPr lang="en-US" sz="1200" dirty="0" smtClean="0">
                <a:solidFill>
                  <a:srgbClr val="008000"/>
                </a:solidFill>
              </a:rPr>
              <a:t>Acceptable </a:t>
            </a:r>
            <a:r>
              <a:rPr lang="en-US" sz="1200" dirty="0">
                <a:solidFill>
                  <a:srgbClr val="008000"/>
                </a:solidFill>
              </a:rPr>
              <a:t>explanations of why congressional reapportionment is important to states are: </a:t>
            </a:r>
          </a:p>
          <a:p>
            <a:pPr marL="341313" lvl="1" indent="-227013">
              <a:buFont typeface="Arial" panose="020B0604020202020204" pitchFamily="34" charset="0"/>
              <a:buChar char="•"/>
            </a:pPr>
            <a:r>
              <a:rPr lang="en-US" sz="1200" dirty="0" smtClean="0">
                <a:solidFill>
                  <a:srgbClr val="008000"/>
                </a:solidFill>
              </a:rPr>
              <a:t>Reapportionment </a:t>
            </a:r>
            <a:r>
              <a:rPr lang="en-US" sz="1200" dirty="0">
                <a:solidFill>
                  <a:srgbClr val="008000"/>
                </a:solidFill>
              </a:rPr>
              <a:t>increases or decreases the number of seats a state has in the House/Congress (not the Senate). </a:t>
            </a:r>
          </a:p>
          <a:p>
            <a:pPr marL="341313" lvl="1" indent="-227013">
              <a:buFont typeface="Arial" panose="020B0604020202020204" pitchFamily="34" charset="0"/>
              <a:buChar char="•"/>
            </a:pPr>
            <a:r>
              <a:rPr lang="en-US" sz="1200" dirty="0" smtClean="0">
                <a:solidFill>
                  <a:srgbClr val="008000"/>
                </a:solidFill>
              </a:rPr>
              <a:t>More </a:t>
            </a:r>
            <a:r>
              <a:rPr lang="en-US" sz="1200" dirty="0">
                <a:solidFill>
                  <a:srgbClr val="008000"/>
                </a:solidFill>
              </a:rPr>
              <a:t>representatives mean that a state has more influence. </a:t>
            </a:r>
          </a:p>
          <a:p>
            <a:pPr marL="341313" lvl="1" indent="-227013">
              <a:buFont typeface="Arial" panose="020B0604020202020204" pitchFamily="34" charset="0"/>
              <a:buChar char="•"/>
            </a:pPr>
            <a:r>
              <a:rPr lang="en-US" sz="1200" dirty="0" smtClean="0">
                <a:solidFill>
                  <a:srgbClr val="008000"/>
                </a:solidFill>
              </a:rPr>
              <a:t>Reapportionment </a:t>
            </a:r>
            <a:r>
              <a:rPr lang="en-US" sz="1200" dirty="0">
                <a:solidFill>
                  <a:srgbClr val="008000"/>
                </a:solidFill>
              </a:rPr>
              <a:t>increases or decreases a state’s number of electoral votes. </a:t>
            </a:r>
          </a:p>
          <a:p>
            <a:pPr marL="0" indent="0">
              <a:buNone/>
            </a:pPr>
            <a:r>
              <a:rPr lang="en-US" sz="1200" dirty="0" smtClean="0">
                <a:solidFill>
                  <a:srgbClr val="008000"/>
                </a:solidFill>
              </a:rPr>
              <a:t>NOTE</a:t>
            </a:r>
            <a:r>
              <a:rPr lang="en-US" sz="1200" dirty="0">
                <a:solidFill>
                  <a:srgbClr val="008000"/>
                </a:solidFill>
              </a:rPr>
              <a:t>: The explanation point must be tied to an appropriate definition of reapportionment</a:t>
            </a:r>
            <a:r>
              <a:rPr lang="en-US" sz="1200" i="1" dirty="0">
                <a:solidFill>
                  <a:srgbClr val="008000"/>
                </a:solidFill>
              </a:rPr>
              <a:t>. </a:t>
            </a:r>
            <a:endParaRPr lang="en-US" sz="1200" dirty="0">
              <a:solidFill>
                <a:srgbClr val="008000"/>
              </a:solidFill>
            </a:endParaRPr>
          </a:p>
          <a:p>
            <a:pPr marL="0" indent="0">
              <a:buNone/>
            </a:pPr>
            <a:endParaRPr lang="en-US" sz="1200" b="1" dirty="0">
              <a:solidFill>
                <a:srgbClr val="008000"/>
              </a:solidFill>
            </a:endParaRPr>
          </a:p>
          <a:p>
            <a:pPr marL="0" indent="0">
              <a:buNone/>
            </a:pPr>
            <a:r>
              <a:rPr lang="en-US" sz="1200" b="1" dirty="0" smtClean="0">
                <a:solidFill>
                  <a:srgbClr val="008000"/>
                </a:solidFill>
              </a:rPr>
              <a:t>Part </a:t>
            </a:r>
            <a:r>
              <a:rPr lang="en-US" sz="1200" b="1" dirty="0">
                <a:solidFill>
                  <a:srgbClr val="008000"/>
                </a:solidFill>
              </a:rPr>
              <a:t>(b): 1 </a:t>
            </a:r>
            <a:r>
              <a:rPr lang="en-US" sz="1200" b="1" dirty="0" smtClean="0">
                <a:solidFill>
                  <a:srgbClr val="008000"/>
                </a:solidFill>
              </a:rPr>
              <a:t>point - </a:t>
            </a:r>
            <a:r>
              <a:rPr lang="en-US" sz="1200" dirty="0" smtClean="0">
                <a:solidFill>
                  <a:srgbClr val="008000"/>
                </a:solidFill>
              </a:rPr>
              <a:t>One </a:t>
            </a:r>
            <a:r>
              <a:rPr lang="en-US" sz="1200" dirty="0">
                <a:solidFill>
                  <a:srgbClr val="008000"/>
                </a:solidFill>
              </a:rPr>
              <a:t>point is earned for a correct definition of congressional redistricting. An acceptable definition is: </a:t>
            </a:r>
          </a:p>
          <a:p>
            <a:pPr marL="341313" lvl="1" indent="-227013">
              <a:buFont typeface="Arial" panose="020B0604020202020204" pitchFamily="34" charset="0"/>
              <a:buChar char="•"/>
            </a:pPr>
            <a:r>
              <a:rPr lang="en-US" sz="1200" dirty="0" smtClean="0">
                <a:solidFill>
                  <a:srgbClr val="008000"/>
                </a:solidFill>
              </a:rPr>
              <a:t>The </a:t>
            </a:r>
            <a:r>
              <a:rPr lang="en-US" sz="1200" dirty="0">
                <a:solidFill>
                  <a:srgbClr val="008000"/>
                </a:solidFill>
              </a:rPr>
              <a:t>drawing/redrawing of House/congressional (not Senate) district lines. </a:t>
            </a:r>
          </a:p>
          <a:p>
            <a:pPr marL="0" indent="0">
              <a:buNone/>
            </a:pPr>
            <a:r>
              <a:rPr lang="en-US" sz="1200" dirty="0">
                <a:solidFill>
                  <a:srgbClr val="008000"/>
                </a:solidFill>
              </a:rPr>
              <a:t> </a:t>
            </a:r>
            <a:endParaRPr lang="en-US" sz="1200" dirty="0" smtClean="0">
              <a:solidFill>
                <a:srgbClr val="008000"/>
              </a:solidFill>
            </a:endParaRPr>
          </a:p>
          <a:p>
            <a:pPr marL="0" indent="0">
              <a:buNone/>
            </a:pPr>
            <a:endParaRPr lang="en-US" sz="1200" dirty="0">
              <a:solidFill>
                <a:srgbClr val="008000"/>
              </a:solidFill>
            </a:endParaRPr>
          </a:p>
          <a:p>
            <a:pPr marL="0" indent="0">
              <a:buNone/>
            </a:pPr>
            <a:endParaRPr lang="en-US" sz="1200" dirty="0" smtClean="0">
              <a:solidFill>
                <a:srgbClr val="008000"/>
              </a:solidFill>
            </a:endParaRPr>
          </a:p>
          <a:p>
            <a:pPr marL="0" indent="0">
              <a:buNone/>
            </a:pPr>
            <a:endParaRPr lang="en-US" sz="1200" dirty="0" smtClean="0">
              <a:solidFill>
                <a:srgbClr val="008000"/>
              </a:solidFill>
            </a:endParaRPr>
          </a:p>
          <a:p>
            <a:pPr marL="0" indent="0">
              <a:buNone/>
            </a:pPr>
            <a:endParaRPr lang="en-US" sz="1200" dirty="0">
              <a:solidFill>
                <a:srgbClr val="008000"/>
              </a:solidFill>
            </a:endParaRPr>
          </a:p>
          <a:p>
            <a:pPr marL="569913" indent="0">
              <a:buNone/>
            </a:pPr>
            <a:r>
              <a:rPr lang="en-US" sz="1200" b="1" dirty="0" smtClean="0">
                <a:solidFill>
                  <a:srgbClr val="008000"/>
                </a:solidFill>
              </a:rPr>
              <a:t>Part </a:t>
            </a:r>
            <a:r>
              <a:rPr lang="en-US" sz="1200" b="1" dirty="0">
                <a:solidFill>
                  <a:srgbClr val="008000"/>
                </a:solidFill>
              </a:rPr>
              <a:t>(c): 2 </a:t>
            </a:r>
            <a:r>
              <a:rPr lang="en-US" sz="1200" b="1" dirty="0" smtClean="0">
                <a:solidFill>
                  <a:srgbClr val="008000"/>
                </a:solidFill>
              </a:rPr>
              <a:t>points - </a:t>
            </a:r>
            <a:r>
              <a:rPr lang="en-US" sz="1200" dirty="0" smtClean="0">
                <a:solidFill>
                  <a:srgbClr val="008000"/>
                </a:solidFill>
              </a:rPr>
              <a:t>One </a:t>
            </a:r>
            <a:r>
              <a:rPr lang="en-US" sz="1200" dirty="0">
                <a:solidFill>
                  <a:srgbClr val="008000"/>
                </a:solidFill>
              </a:rPr>
              <a:t>point is earned for each of two explanations of the goals of politicians when they gerrymander during redistricting. Acceptable explanations may include: </a:t>
            </a:r>
          </a:p>
          <a:p>
            <a:pPr marL="911225" lvl="1" indent="-227013">
              <a:buFont typeface="Arial" panose="020B0604020202020204" pitchFamily="34" charset="0"/>
              <a:buChar char="•"/>
            </a:pPr>
            <a:r>
              <a:rPr lang="en-US" sz="1200" dirty="0" smtClean="0">
                <a:solidFill>
                  <a:srgbClr val="008000"/>
                </a:solidFill>
              </a:rPr>
              <a:t>To </a:t>
            </a:r>
            <a:r>
              <a:rPr lang="en-US" sz="1200" dirty="0">
                <a:solidFill>
                  <a:srgbClr val="008000"/>
                </a:solidFill>
              </a:rPr>
              <a:t>enhance political party strength/to minimize the strength of the opposition party. </a:t>
            </a:r>
          </a:p>
          <a:p>
            <a:pPr marL="911225" lvl="1" indent="-227013">
              <a:buFont typeface="Arial" panose="020B0604020202020204" pitchFamily="34" charset="0"/>
              <a:buChar char="•"/>
            </a:pPr>
            <a:r>
              <a:rPr lang="en-US" sz="1200" dirty="0" smtClean="0">
                <a:solidFill>
                  <a:srgbClr val="008000"/>
                </a:solidFill>
              </a:rPr>
              <a:t>To </a:t>
            </a:r>
            <a:r>
              <a:rPr lang="en-US" sz="1200" dirty="0">
                <a:solidFill>
                  <a:srgbClr val="008000"/>
                </a:solidFill>
              </a:rPr>
              <a:t>protect incumbents/to discourage challengers. </a:t>
            </a:r>
          </a:p>
          <a:p>
            <a:pPr marL="911225" lvl="1" indent="-227013">
              <a:buFont typeface="Arial" panose="020B0604020202020204" pitchFamily="34" charset="0"/>
              <a:buChar char="•"/>
            </a:pPr>
            <a:r>
              <a:rPr lang="en-US" sz="1200" dirty="0" smtClean="0">
                <a:solidFill>
                  <a:srgbClr val="008000"/>
                </a:solidFill>
              </a:rPr>
              <a:t>To </a:t>
            </a:r>
            <a:r>
              <a:rPr lang="en-US" sz="1200" dirty="0">
                <a:solidFill>
                  <a:srgbClr val="008000"/>
                </a:solidFill>
              </a:rPr>
              <a:t>increase minority representation/to decrease minority representation. </a:t>
            </a:r>
          </a:p>
          <a:p>
            <a:pPr marL="911225" lvl="1" indent="-227013">
              <a:buFont typeface="Arial" panose="020B0604020202020204" pitchFamily="34" charset="0"/>
              <a:buChar char="•"/>
            </a:pPr>
            <a:r>
              <a:rPr lang="en-US" sz="1200" dirty="0" smtClean="0">
                <a:solidFill>
                  <a:srgbClr val="008000"/>
                </a:solidFill>
              </a:rPr>
              <a:t>To </a:t>
            </a:r>
            <a:r>
              <a:rPr lang="en-US" sz="1200" dirty="0">
                <a:solidFill>
                  <a:srgbClr val="008000"/>
                </a:solidFill>
              </a:rPr>
              <a:t>punish foes/to reward friends. </a:t>
            </a:r>
          </a:p>
          <a:p>
            <a:pPr marL="569913" indent="0">
              <a:buNone/>
            </a:pPr>
            <a:r>
              <a:rPr lang="en-US" sz="1200" dirty="0" smtClean="0">
                <a:solidFill>
                  <a:srgbClr val="008000"/>
                </a:solidFill>
              </a:rPr>
              <a:t>NOTE</a:t>
            </a:r>
            <a:r>
              <a:rPr lang="en-US" sz="1200" dirty="0">
                <a:solidFill>
                  <a:srgbClr val="008000"/>
                </a:solidFill>
              </a:rPr>
              <a:t>: “Cracking” or “packing” must be tied to one of the above in order to earn the explanation point.</a:t>
            </a:r>
          </a:p>
          <a:p>
            <a:pPr marL="911225" indent="-341313">
              <a:buNone/>
            </a:pPr>
            <a:endParaRPr lang="en-US" sz="1200" dirty="0">
              <a:solidFill>
                <a:srgbClr val="008000"/>
              </a:solidFill>
            </a:endParaRPr>
          </a:p>
          <a:p>
            <a:pPr marL="569913" indent="0">
              <a:buNone/>
            </a:pPr>
            <a:r>
              <a:rPr lang="en-US" sz="1200" b="1" dirty="0">
                <a:solidFill>
                  <a:srgbClr val="008000"/>
                </a:solidFill>
              </a:rPr>
              <a:t>Part (d): 2 </a:t>
            </a:r>
            <a:r>
              <a:rPr lang="en-US" sz="1200" b="1" dirty="0" smtClean="0">
                <a:solidFill>
                  <a:srgbClr val="008000"/>
                </a:solidFill>
              </a:rPr>
              <a:t>points - </a:t>
            </a:r>
            <a:r>
              <a:rPr lang="en-US" sz="1200" dirty="0" smtClean="0">
                <a:solidFill>
                  <a:srgbClr val="008000"/>
                </a:solidFill>
              </a:rPr>
              <a:t>One </a:t>
            </a:r>
            <a:r>
              <a:rPr lang="en-US" sz="1200" dirty="0">
                <a:solidFill>
                  <a:srgbClr val="008000"/>
                </a:solidFill>
              </a:rPr>
              <a:t>point is earned for each of two descriptions of limits that the United States Supreme Court has placed on congressional redistricting</a:t>
            </a:r>
            <a:r>
              <a:rPr lang="en-US" sz="1200" dirty="0" smtClean="0">
                <a:solidFill>
                  <a:srgbClr val="008000"/>
                </a:solidFill>
              </a:rPr>
              <a:t>. Acceptable </a:t>
            </a:r>
            <a:r>
              <a:rPr lang="en-US" sz="1200" dirty="0">
                <a:solidFill>
                  <a:srgbClr val="008000"/>
                </a:solidFill>
              </a:rPr>
              <a:t>descriptions may include: </a:t>
            </a:r>
          </a:p>
          <a:p>
            <a:pPr marL="911225" lvl="1" indent="-227013">
              <a:buFont typeface="Arial" panose="020B0604020202020204" pitchFamily="34" charset="0"/>
              <a:buChar char="•"/>
            </a:pPr>
            <a:r>
              <a:rPr lang="en-US" sz="1200" dirty="0" smtClean="0">
                <a:solidFill>
                  <a:srgbClr val="008000"/>
                </a:solidFill>
              </a:rPr>
              <a:t>Districts </a:t>
            </a:r>
            <a:r>
              <a:rPr lang="en-US" sz="1200" dirty="0">
                <a:solidFill>
                  <a:srgbClr val="008000"/>
                </a:solidFill>
              </a:rPr>
              <a:t>must be equally populated. </a:t>
            </a:r>
          </a:p>
          <a:p>
            <a:pPr marL="911225" lvl="1" indent="-227013">
              <a:buFont typeface="Arial" panose="020B0604020202020204" pitchFamily="34" charset="0"/>
              <a:buChar char="•"/>
            </a:pPr>
            <a:r>
              <a:rPr lang="en-US" sz="1200" dirty="0" smtClean="0">
                <a:solidFill>
                  <a:srgbClr val="008000"/>
                </a:solidFill>
              </a:rPr>
              <a:t>Lines </a:t>
            </a:r>
            <a:r>
              <a:rPr lang="en-US" sz="1200" dirty="0">
                <a:solidFill>
                  <a:srgbClr val="008000"/>
                </a:solidFill>
              </a:rPr>
              <a:t>must be contiguous or connected. </a:t>
            </a:r>
          </a:p>
          <a:p>
            <a:pPr marL="911225" lvl="1" indent="-227013">
              <a:buFont typeface="Arial" panose="020B0604020202020204" pitchFamily="34" charset="0"/>
              <a:buChar char="•"/>
            </a:pPr>
            <a:r>
              <a:rPr lang="en-US" sz="1200" dirty="0" smtClean="0">
                <a:solidFill>
                  <a:srgbClr val="008000"/>
                </a:solidFill>
              </a:rPr>
              <a:t>Redistricting </a:t>
            </a:r>
            <a:r>
              <a:rPr lang="en-US" sz="1200" dirty="0">
                <a:solidFill>
                  <a:srgbClr val="008000"/>
                </a:solidFill>
              </a:rPr>
              <a:t>cannot dilute minority voting strength. </a:t>
            </a:r>
          </a:p>
          <a:p>
            <a:pPr marL="911225" lvl="1" indent="-227013">
              <a:buFont typeface="Arial" panose="020B0604020202020204" pitchFamily="34" charset="0"/>
              <a:buChar char="•"/>
            </a:pPr>
            <a:r>
              <a:rPr lang="en-US" sz="1200" dirty="0" smtClean="0">
                <a:solidFill>
                  <a:srgbClr val="008000"/>
                </a:solidFill>
              </a:rPr>
              <a:t>District </a:t>
            </a:r>
            <a:r>
              <a:rPr lang="en-US" sz="1200" dirty="0">
                <a:solidFill>
                  <a:srgbClr val="008000"/>
                </a:solidFill>
              </a:rPr>
              <a:t>lines cannot be drawn solely based upon race. </a:t>
            </a:r>
          </a:p>
          <a:p>
            <a:pPr marL="911225" lvl="1" indent="-227013">
              <a:buFont typeface="Arial" panose="020B0604020202020204" pitchFamily="34" charset="0"/>
              <a:buChar char="•"/>
            </a:pPr>
            <a:r>
              <a:rPr lang="en-US" sz="1200" dirty="0" smtClean="0">
                <a:solidFill>
                  <a:srgbClr val="008000"/>
                </a:solidFill>
              </a:rPr>
              <a:t>Districts </a:t>
            </a:r>
            <a:r>
              <a:rPr lang="en-US" sz="1200" dirty="0">
                <a:solidFill>
                  <a:srgbClr val="008000"/>
                </a:solidFill>
              </a:rPr>
              <a:t>must be compact. </a:t>
            </a:r>
          </a:p>
          <a:p>
            <a:pPr marL="911225" lvl="1" indent="-227013">
              <a:buFont typeface="Arial" panose="020B0604020202020204" pitchFamily="34" charset="0"/>
              <a:buChar char="•"/>
            </a:pPr>
            <a:r>
              <a:rPr lang="en-US" sz="1200" dirty="0" smtClean="0">
                <a:solidFill>
                  <a:srgbClr val="008000"/>
                </a:solidFill>
              </a:rPr>
              <a:t>Communities </a:t>
            </a:r>
            <a:r>
              <a:rPr lang="en-US" sz="1200" dirty="0">
                <a:solidFill>
                  <a:srgbClr val="008000"/>
                </a:solidFill>
              </a:rPr>
              <a:t>of interest must be protected. </a:t>
            </a: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22</a:t>
            </a:fld>
            <a:endParaRPr lang="en-US"/>
          </a:p>
        </p:txBody>
      </p:sp>
    </p:spTree>
    <p:extLst>
      <p:ext uri="{BB962C8B-B14F-4D97-AF65-F5344CB8AC3E}">
        <p14:creationId xmlns:p14="http://schemas.microsoft.com/office/powerpoint/2010/main" val="1757655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all" dirty="0"/>
              <a:t>Lesson </a:t>
            </a:r>
            <a:r>
              <a:rPr lang="en-US" b="1" cap="all" dirty="0" smtClean="0"/>
              <a:t>28</a:t>
            </a:r>
            <a:r>
              <a:rPr lang="en-US" dirty="0"/>
              <a:t/>
            </a:r>
            <a:br>
              <a:rPr lang="en-US" dirty="0"/>
            </a:br>
            <a:r>
              <a:rPr lang="en-US" b="1" dirty="0" smtClean="0"/>
              <a:t>320-328</a:t>
            </a:r>
            <a:endParaRPr lang="en-US" b="1" dirty="0"/>
          </a:p>
        </p:txBody>
      </p:sp>
      <p:sp>
        <p:nvSpPr>
          <p:cNvPr id="3" name="Content Placeholder 2"/>
          <p:cNvSpPr>
            <a:spLocks noGrp="1"/>
          </p:cNvSpPr>
          <p:nvPr>
            <p:ph idx="1"/>
          </p:nvPr>
        </p:nvSpPr>
        <p:spPr>
          <a:xfrm>
            <a:off x="457200" y="1790700"/>
            <a:ext cx="8229600" cy="4335463"/>
          </a:xfrm>
        </p:spPr>
        <p:txBody>
          <a:bodyPr>
            <a:normAutofit/>
          </a:bodyPr>
          <a:lstStyle/>
          <a:p>
            <a:pPr marL="0" indent="0" algn="ctr">
              <a:buFontTx/>
              <a:buNone/>
              <a:defRPr/>
            </a:pPr>
            <a:r>
              <a:rPr lang="en-US" sz="4800" b="1" dirty="0"/>
              <a:t>(10.2) The Structure and Powers of Congress </a:t>
            </a:r>
            <a:endParaRPr lang="en-US" sz="4800" b="1" dirty="0" smtClean="0"/>
          </a:p>
          <a:p>
            <a:pPr marL="0" indent="0" algn="ctr">
              <a:buFontTx/>
              <a:buNone/>
              <a:defRPr/>
            </a:pPr>
            <a:r>
              <a:rPr lang="en-US" sz="4800" b="1" dirty="0" smtClean="0"/>
              <a:t>– </a:t>
            </a:r>
          </a:p>
          <a:p>
            <a:pPr marL="0" indent="0" algn="ctr">
              <a:buFontTx/>
              <a:buNone/>
              <a:defRPr/>
            </a:pPr>
            <a:r>
              <a:rPr lang="en-US" sz="4800" b="1" dirty="0" smtClean="0"/>
              <a:t>(</a:t>
            </a:r>
            <a:r>
              <a:rPr lang="en-US" sz="4800" b="1" dirty="0"/>
              <a:t>10.3) Congressional Leadership and Committees</a:t>
            </a:r>
          </a:p>
        </p:txBody>
      </p:sp>
      <p:sp>
        <p:nvSpPr>
          <p:cNvPr id="4" name="Slide Number Placeholder 3"/>
          <p:cNvSpPr>
            <a:spLocks noGrp="1"/>
          </p:cNvSpPr>
          <p:nvPr>
            <p:ph type="sldNum" sz="quarter" idx="12"/>
          </p:nvPr>
        </p:nvSpPr>
        <p:spPr/>
        <p:txBody>
          <a:bodyPr/>
          <a:lstStyle/>
          <a:p>
            <a:fld id="{A1B76A41-144B-B84B-8834-3DEC244DA6B3}" type="slidenum">
              <a:rPr lang="en-US" smtClean="0"/>
              <a:t>23</a:t>
            </a:fld>
            <a:endParaRPr lang="en-US"/>
          </a:p>
        </p:txBody>
      </p:sp>
    </p:spTree>
    <p:extLst>
      <p:ext uri="{BB962C8B-B14F-4D97-AF65-F5344CB8AC3E}">
        <p14:creationId xmlns:p14="http://schemas.microsoft.com/office/powerpoint/2010/main" val="2194402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887412"/>
          </a:xfrm>
        </p:spPr>
        <p:txBody>
          <a:bodyPr>
            <a:normAutofit/>
          </a:bodyPr>
          <a:lstStyle/>
          <a:p>
            <a:r>
              <a:rPr lang="en-US" b="1" dirty="0" smtClean="0">
                <a:solidFill>
                  <a:srgbClr val="000000"/>
                </a:solidFill>
                <a:effectLst>
                  <a:outerShdw blurRad="38100" dist="38100" dir="2700000" algn="tl">
                    <a:srgbClr val="FFFFFF"/>
                  </a:outerShdw>
                </a:effectLst>
                <a:latin typeface="Calibri" charset="0"/>
              </a:rPr>
              <a:t>POWERS OF CONGRESS</a:t>
            </a:r>
            <a:endParaRPr lang="en-US" dirty="0">
              <a:solidFill>
                <a:srgbClr val="000000"/>
              </a:solidFill>
            </a:endParaRPr>
          </a:p>
        </p:txBody>
      </p:sp>
      <p:sp>
        <p:nvSpPr>
          <p:cNvPr id="3" name="Content Placeholder 2"/>
          <p:cNvSpPr>
            <a:spLocks noGrp="1"/>
          </p:cNvSpPr>
          <p:nvPr>
            <p:ph idx="1"/>
          </p:nvPr>
        </p:nvSpPr>
        <p:spPr>
          <a:xfrm>
            <a:off x="457200" y="1003300"/>
            <a:ext cx="8229600" cy="5549900"/>
          </a:xfrm>
        </p:spPr>
        <p:txBody>
          <a:bodyPr>
            <a:normAutofit fontScale="62500" lnSpcReduction="20000"/>
          </a:bodyPr>
          <a:lstStyle/>
          <a:p>
            <a:pPr>
              <a:lnSpc>
                <a:spcPct val="110000"/>
              </a:lnSpc>
            </a:pPr>
            <a:r>
              <a:rPr lang="en-US" b="1" dirty="0" smtClean="0">
                <a:solidFill>
                  <a:srgbClr val="000000"/>
                </a:solidFill>
              </a:rPr>
              <a:t>EXPRESSED (enumerated, delegated):  spelled out in the Constitution</a:t>
            </a:r>
          </a:p>
          <a:p>
            <a:pPr lvl="1">
              <a:lnSpc>
                <a:spcPct val="110000"/>
              </a:lnSpc>
            </a:pPr>
            <a:r>
              <a:rPr lang="en-US" b="1" dirty="0" smtClean="0">
                <a:solidFill>
                  <a:srgbClr val="000000"/>
                </a:solidFill>
              </a:rPr>
              <a:t>Levy taxes (revenue bills must begin in House)</a:t>
            </a:r>
          </a:p>
          <a:p>
            <a:pPr lvl="1">
              <a:lnSpc>
                <a:spcPct val="110000"/>
              </a:lnSpc>
            </a:pPr>
            <a:r>
              <a:rPr lang="en-US" b="1" dirty="0" smtClean="0">
                <a:solidFill>
                  <a:srgbClr val="000000"/>
                </a:solidFill>
              </a:rPr>
              <a:t>Spend money for common defense and public welfare</a:t>
            </a:r>
          </a:p>
          <a:p>
            <a:pPr lvl="1">
              <a:lnSpc>
                <a:spcPct val="110000"/>
              </a:lnSpc>
            </a:pPr>
            <a:r>
              <a:rPr lang="en-US" b="1" dirty="0" smtClean="0">
                <a:solidFill>
                  <a:srgbClr val="000000"/>
                </a:solidFill>
              </a:rPr>
              <a:t>Borrow money</a:t>
            </a:r>
          </a:p>
          <a:p>
            <a:pPr lvl="1">
              <a:lnSpc>
                <a:spcPct val="110000"/>
              </a:lnSpc>
            </a:pPr>
            <a:r>
              <a:rPr lang="en-US" b="1" dirty="0" smtClean="0">
                <a:solidFill>
                  <a:srgbClr val="000000"/>
                </a:solidFill>
                <a:effectLst>
                  <a:outerShdw blurRad="38100" dist="38100" dir="2700000" algn="tl">
                    <a:srgbClr val="FFFFFF"/>
                  </a:outerShdw>
                </a:effectLst>
              </a:rPr>
              <a:t>Regulate foreign, INTERSTATE, Indian commerce.</a:t>
            </a:r>
            <a:r>
              <a:rPr lang="en-US" b="1" i="1" dirty="0" smtClean="0">
                <a:solidFill>
                  <a:srgbClr val="000000"/>
                </a:solidFill>
                <a:effectLst>
                  <a:outerShdw blurRad="38100" dist="38100" dir="2700000" algn="tl">
                    <a:srgbClr val="FFFFFF"/>
                  </a:outerShdw>
                </a:effectLst>
              </a:rPr>
              <a:t>  </a:t>
            </a:r>
            <a:r>
              <a:rPr lang="en-US" b="1" dirty="0" smtClean="0">
                <a:solidFill>
                  <a:srgbClr val="000000"/>
                </a:solidFill>
                <a:effectLst>
                  <a:outerShdw blurRad="38100" dist="38100" dir="2700000" algn="tl">
                    <a:srgbClr val="FFFFFF"/>
                  </a:outerShdw>
                </a:effectLst>
              </a:rPr>
              <a:t>This clause has been tested frequently in the courts due to its broad interpretation by Congress.</a:t>
            </a:r>
          </a:p>
          <a:p>
            <a:pPr lvl="1">
              <a:lnSpc>
                <a:spcPct val="110000"/>
              </a:lnSpc>
            </a:pPr>
            <a:r>
              <a:rPr lang="en-US" b="1" dirty="0" smtClean="0">
                <a:solidFill>
                  <a:srgbClr val="000000"/>
                </a:solidFill>
              </a:rPr>
              <a:t>Establish naturalization and bankruptcy laws</a:t>
            </a:r>
          </a:p>
          <a:p>
            <a:pPr lvl="1">
              <a:lnSpc>
                <a:spcPct val="120000"/>
              </a:lnSpc>
              <a:defRPr/>
            </a:pPr>
            <a:r>
              <a:rPr lang="en-US" b="1" dirty="0"/>
              <a:t>Coin money</a:t>
            </a:r>
          </a:p>
          <a:p>
            <a:pPr lvl="1">
              <a:lnSpc>
                <a:spcPct val="120000"/>
              </a:lnSpc>
              <a:defRPr/>
            </a:pPr>
            <a:r>
              <a:rPr lang="en-US" b="1" dirty="0"/>
              <a:t>Establish weights and measures</a:t>
            </a:r>
          </a:p>
          <a:p>
            <a:pPr lvl="1">
              <a:lnSpc>
                <a:spcPct val="120000"/>
              </a:lnSpc>
              <a:defRPr/>
            </a:pPr>
            <a:r>
              <a:rPr lang="en-US" b="1" dirty="0"/>
              <a:t>Punish counterfeiters</a:t>
            </a:r>
          </a:p>
          <a:p>
            <a:pPr lvl="1">
              <a:lnSpc>
                <a:spcPct val="120000"/>
              </a:lnSpc>
              <a:defRPr/>
            </a:pPr>
            <a:r>
              <a:rPr lang="en-US" b="1" dirty="0"/>
              <a:t>Establish post offices</a:t>
            </a:r>
          </a:p>
          <a:p>
            <a:pPr lvl="1">
              <a:lnSpc>
                <a:spcPct val="120000"/>
              </a:lnSpc>
              <a:defRPr/>
            </a:pPr>
            <a:r>
              <a:rPr lang="en-US" b="1" dirty="0"/>
              <a:t>Grant copyrights and patents</a:t>
            </a:r>
          </a:p>
          <a:p>
            <a:pPr lvl="1">
              <a:lnSpc>
                <a:spcPct val="120000"/>
              </a:lnSpc>
              <a:defRPr/>
            </a:pPr>
            <a:r>
              <a:rPr lang="en-US" b="1" dirty="0"/>
              <a:t>Create courts inferior to Supreme Court</a:t>
            </a:r>
          </a:p>
          <a:p>
            <a:pPr lvl="1">
              <a:lnSpc>
                <a:spcPct val="120000"/>
              </a:lnSpc>
              <a:defRPr/>
            </a:pPr>
            <a:r>
              <a:rPr lang="en-US" b="1" dirty="0"/>
              <a:t>Define and punish piracy</a:t>
            </a:r>
          </a:p>
          <a:p>
            <a:pPr lvl="1">
              <a:lnSpc>
                <a:spcPct val="120000"/>
              </a:lnSpc>
              <a:defRPr/>
            </a:pPr>
            <a:r>
              <a:rPr lang="en-US" b="1" dirty="0"/>
              <a:t>Declare war</a:t>
            </a:r>
          </a:p>
          <a:p>
            <a:pPr lvl="1">
              <a:lnSpc>
                <a:spcPct val="120000"/>
              </a:lnSpc>
              <a:defRPr/>
            </a:pPr>
            <a:r>
              <a:rPr lang="en-US" b="1" dirty="0"/>
              <a:t>Raise and support an army and navy</a:t>
            </a:r>
          </a:p>
          <a:p>
            <a:pPr lvl="1">
              <a:lnSpc>
                <a:spcPct val="110000"/>
              </a:lnSpc>
            </a:pPr>
            <a:endParaRPr lang="en-US" b="1" dirty="0" smtClean="0">
              <a:solidFill>
                <a:srgbClr val="000000"/>
              </a:solidFill>
            </a:endParaRP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24</a:t>
            </a:fld>
            <a:endParaRPr lang="en-US"/>
          </a:p>
        </p:txBody>
      </p:sp>
    </p:spTree>
    <p:extLst>
      <p:ext uri="{BB962C8B-B14F-4D97-AF65-F5344CB8AC3E}">
        <p14:creationId xmlns:p14="http://schemas.microsoft.com/office/powerpoint/2010/main" val="437732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538"/>
            <a:ext cx="8229600" cy="887412"/>
          </a:xfrm>
        </p:spPr>
        <p:txBody>
          <a:bodyPr>
            <a:noAutofit/>
          </a:bodyPr>
          <a:lstStyle/>
          <a:p>
            <a:r>
              <a:rPr lang="en-US" sz="4000" b="1" dirty="0">
                <a:solidFill>
                  <a:srgbClr val="000000"/>
                </a:solidFill>
                <a:effectLst>
                  <a:outerShdw blurRad="38100" dist="38100" dir="2700000" algn="tl">
                    <a:srgbClr val="FFFFFF"/>
                  </a:outerShdw>
                </a:effectLst>
                <a:latin typeface="Calibri" charset="0"/>
              </a:rPr>
              <a:t>POWERS OF CONGRESS</a:t>
            </a:r>
            <a:endParaRPr lang="en-US" sz="4000" dirty="0">
              <a:solidFill>
                <a:srgbClr val="000000"/>
              </a:solidFill>
            </a:endParaRPr>
          </a:p>
        </p:txBody>
      </p:sp>
      <p:sp>
        <p:nvSpPr>
          <p:cNvPr id="3" name="Content Placeholder 2"/>
          <p:cNvSpPr>
            <a:spLocks noGrp="1"/>
          </p:cNvSpPr>
          <p:nvPr>
            <p:ph idx="1"/>
          </p:nvPr>
        </p:nvSpPr>
        <p:spPr>
          <a:xfrm>
            <a:off x="292100" y="996950"/>
            <a:ext cx="8623300" cy="5619750"/>
          </a:xfrm>
        </p:spPr>
        <p:txBody>
          <a:bodyPr>
            <a:noAutofit/>
          </a:bodyPr>
          <a:lstStyle/>
          <a:p>
            <a:pPr marL="0" indent="0">
              <a:buNone/>
              <a:defRPr/>
            </a:pPr>
            <a:r>
              <a:rPr lang="en-US" sz="2400" b="1" dirty="0">
                <a:solidFill>
                  <a:srgbClr val="000000"/>
                </a:solidFill>
                <a:effectLst>
                  <a:outerShdw blurRad="38100" dist="38100" dir="2700000" algn="tl">
                    <a:srgbClr val="FFFFFF"/>
                  </a:outerShdw>
                </a:effectLst>
                <a:latin typeface="Calibri" charset="0"/>
              </a:rPr>
              <a:t>IMPLIED </a:t>
            </a:r>
            <a:r>
              <a:rPr lang="en-US" sz="2400" b="1" dirty="0" smtClean="0">
                <a:solidFill>
                  <a:srgbClr val="000000"/>
                </a:solidFill>
                <a:effectLst>
                  <a:outerShdw blurRad="38100" dist="38100" dir="2700000" algn="tl">
                    <a:srgbClr val="FFFFFF"/>
                  </a:outerShdw>
                </a:effectLst>
                <a:latin typeface="Calibri" charset="0"/>
              </a:rPr>
              <a:t>POWERS - </a:t>
            </a:r>
            <a:r>
              <a:rPr lang="en-US" sz="2400" b="1" dirty="0" smtClean="0">
                <a:solidFill>
                  <a:srgbClr val="000000"/>
                </a:solidFill>
                <a:latin typeface="Calibri" charset="0"/>
              </a:rPr>
              <a:t>Powers suggested</a:t>
            </a:r>
            <a:r>
              <a:rPr lang="en-US" sz="2400" b="1" dirty="0">
                <a:solidFill>
                  <a:srgbClr val="000000"/>
                </a:solidFill>
                <a:latin typeface="Calibri" charset="0"/>
              </a:rPr>
              <a:t>, but not </a:t>
            </a:r>
            <a:r>
              <a:rPr lang="en-US" sz="2400" b="1" dirty="0" smtClean="0">
                <a:solidFill>
                  <a:srgbClr val="000000"/>
                </a:solidFill>
                <a:latin typeface="Calibri" charset="0"/>
              </a:rPr>
              <a:t>expressed</a:t>
            </a:r>
            <a:r>
              <a:rPr lang="en-US" sz="2400" b="1" dirty="0">
                <a:solidFill>
                  <a:srgbClr val="000000"/>
                </a:solidFill>
                <a:latin typeface="Calibri" charset="0"/>
              </a:rPr>
              <a:t>, in the </a:t>
            </a:r>
            <a:r>
              <a:rPr lang="en-US" sz="2400" b="1" dirty="0" smtClean="0">
                <a:solidFill>
                  <a:srgbClr val="000000"/>
                </a:solidFill>
                <a:latin typeface="Calibri" charset="0"/>
              </a:rPr>
              <a:t>Constitution</a:t>
            </a:r>
          </a:p>
          <a:p>
            <a:pPr>
              <a:defRPr/>
            </a:pPr>
            <a:r>
              <a:rPr lang="en-US" sz="2200" b="1" dirty="0" smtClean="0">
                <a:solidFill>
                  <a:srgbClr val="000000"/>
                </a:solidFill>
              </a:rPr>
              <a:t>Based </a:t>
            </a:r>
            <a:r>
              <a:rPr lang="en-US" sz="2200" b="1" dirty="0">
                <a:solidFill>
                  <a:srgbClr val="000000"/>
                </a:solidFill>
              </a:rPr>
              <a:t>upon elastic </a:t>
            </a:r>
            <a:r>
              <a:rPr lang="en-US" sz="2200" b="1" dirty="0" smtClean="0">
                <a:solidFill>
                  <a:srgbClr val="000000"/>
                </a:solidFill>
              </a:rPr>
              <a:t>clause (necessary and proper clause)</a:t>
            </a:r>
          </a:p>
          <a:p>
            <a:pPr>
              <a:defRPr/>
            </a:pPr>
            <a:r>
              <a:rPr lang="en-US" sz="2200" b="1" dirty="0" smtClean="0">
                <a:solidFill>
                  <a:srgbClr val="000000"/>
                </a:solidFill>
              </a:rPr>
              <a:t>Must come from expressed power</a:t>
            </a:r>
          </a:p>
          <a:p>
            <a:pPr>
              <a:defRPr/>
            </a:pPr>
            <a:r>
              <a:rPr lang="en-US" sz="2200" b="1" dirty="0" smtClean="0">
                <a:solidFill>
                  <a:srgbClr val="000000"/>
                </a:solidFill>
              </a:rPr>
              <a:t>Examples</a:t>
            </a:r>
            <a:r>
              <a:rPr lang="en-US" sz="2200" b="1" dirty="0">
                <a:solidFill>
                  <a:srgbClr val="000000"/>
                </a:solidFill>
              </a:rPr>
              <a:t>:  national bank, conscription, paper money, air force, CIA </a:t>
            </a:r>
            <a:endParaRPr lang="en-US" sz="2200" b="1" dirty="0" smtClean="0">
              <a:solidFill>
                <a:srgbClr val="000000"/>
              </a:solidFill>
            </a:endParaRPr>
          </a:p>
          <a:p>
            <a:pPr>
              <a:defRPr/>
            </a:pPr>
            <a:r>
              <a:rPr lang="en-US" sz="2200" b="1" dirty="0" smtClean="0">
                <a:solidFill>
                  <a:srgbClr val="000000"/>
                </a:solidFill>
              </a:rPr>
              <a:t>Strict </a:t>
            </a:r>
            <a:r>
              <a:rPr lang="en-US" sz="2200" b="1" dirty="0">
                <a:solidFill>
                  <a:srgbClr val="000000"/>
                </a:solidFill>
              </a:rPr>
              <a:t>v. loose constructionist </a:t>
            </a:r>
            <a:r>
              <a:rPr lang="en-US" sz="2200" b="1" dirty="0" smtClean="0">
                <a:solidFill>
                  <a:srgbClr val="000000"/>
                </a:solidFill>
              </a:rPr>
              <a:t>approaches</a:t>
            </a:r>
          </a:p>
          <a:p>
            <a:pPr>
              <a:defRPr/>
            </a:pPr>
            <a:endParaRPr lang="en-US" sz="2000" b="1" dirty="0" smtClean="0">
              <a:solidFill>
                <a:srgbClr val="000000"/>
              </a:solidFill>
            </a:endParaRPr>
          </a:p>
          <a:p>
            <a:pPr marL="0" indent="0">
              <a:buNone/>
            </a:pPr>
            <a:r>
              <a:rPr lang="en-US" sz="2400" b="1" dirty="0" smtClean="0">
                <a:solidFill>
                  <a:srgbClr val="000000"/>
                </a:solidFill>
                <a:effectLst>
                  <a:outerShdw blurRad="38100" dist="38100" dir="2700000" algn="tl">
                    <a:srgbClr val="FFFFFF"/>
                  </a:outerShdw>
                </a:effectLst>
                <a:latin typeface="Calibri" charset="0"/>
              </a:rPr>
              <a:t>INHERENT </a:t>
            </a:r>
            <a:r>
              <a:rPr lang="en-US" sz="2400" b="1" dirty="0">
                <a:solidFill>
                  <a:srgbClr val="000000"/>
                </a:solidFill>
                <a:effectLst>
                  <a:outerShdw blurRad="38100" dist="38100" dir="2700000" algn="tl">
                    <a:srgbClr val="FFFFFF"/>
                  </a:outerShdw>
                </a:effectLst>
                <a:latin typeface="Calibri" charset="0"/>
              </a:rPr>
              <a:t>POWERS - </a:t>
            </a:r>
            <a:r>
              <a:rPr lang="en-US" sz="2400" b="1" dirty="0"/>
              <a:t>Powers the national government has simply by virtue of being a sovereign govt.</a:t>
            </a:r>
          </a:p>
          <a:p>
            <a:r>
              <a:rPr lang="en-US" sz="2200" b="1" dirty="0" smtClean="0"/>
              <a:t>Examples</a:t>
            </a:r>
            <a:r>
              <a:rPr lang="en-US" sz="2200" b="1" dirty="0"/>
              <a:t>:  </a:t>
            </a:r>
            <a:endParaRPr lang="en-US" sz="2200" b="1" dirty="0" smtClean="0"/>
          </a:p>
          <a:p>
            <a:pPr lvl="1"/>
            <a:r>
              <a:rPr lang="en-US" sz="2000" b="1" dirty="0" smtClean="0"/>
              <a:t>regulating immigration</a:t>
            </a:r>
          </a:p>
          <a:p>
            <a:pPr lvl="1"/>
            <a:r>
              <a:rPr lang="en-US" sz="2000" b="1" dirty="0" smtClean="0"/>
              <a:t>acquiring territory</a:t>
            </a:r>
          </a:p>
          <a:p>
            <a:pPr lvl="1"/>
            <a:r>
              <a:rPr lang="en-US" sz="2000" b="1" dirty="0" smtClean="0"/>
              <a:t>granting </a:t>
            </a:r>
            <a:r>
              <a:rPr lang="en-US" sz="2000" b="1" dirty="0"/>
              <a:t>diplomatic recognition</a:t>
            </a:r>
          </a:p>
          <a:p>
            <a:pPr lvl="1">
              <a:lnSpc>
                <a:spcPct val="120000"/>
              </a:lnSpc>
              <a:defRPr/>
            </a:pPr>
            <a:endParaRPr lang="en-US" b="1" dirty="0">
              <a:solidFill>
                <a:srgbClr val="000000"/>
              </a:solidFill>
            </a:endParaRP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25</a:t>
            </a:fld>
            <a:endParaRPr lang="en-US"/>
          </a:p>
        </p:txBody>
      </p:sp>
    </p:spTree>
    <p:extLst>
      <p:ext uri="{BB962C8B-B14F-4D97-AF65-F5344CB8AC3E}">
        <p14:creationId xmlns:p14="http://schemas.microsoft.com/office/powerpoint/2010/main" val="2520899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000000"/>
                </a:solidFill>
              </a:rPr>
              <a:t>INSTITUTIONAL POWERS</a:t>
            </a:r>
            <a:br>
              <a:rPr lang="en-US" sz="3200" b="1" dirty="0" smtClean="0">
                <a:solidFill>
                  <a:srgbClr val="000000"/>
                </a:solidFill>
              </a:rPr>
            </a:br>
            <a:r>
              <a:rPr lang="en-US" sz="2000" b="1" dirty="0" smtClean="0">
                <a:solidFill>
                  <a:srgbClr val="000000"/>
                </a:solidFill>
              </a:rPr>
              <a:t>(THOSE THAT RELATE TO SYSTEM OF CHECKS AND BALANCES)</a:t>
            </a:r>
            <a:endParaRPr lang="en-US" sz="2000" dirty="0">
              <a:solidFill>
                <a:srgbClr val="000000"/>
              </a:solidFill>
            </a:endParaRPr>
          </a:p>
        </p:txBody>
      </p:sp>
      <p:sp>
        <p:nvSpPr>
          <p:cNvPr id="3" name="Content Placeholder 2"/>
          <p:cNvSpPr>
            <a:spLocks noGrp="1"/>
          </p:cNvSpPr>
          <p:nvPr>
            <p:ph idx="1"/>
          </p:nvPr>
        </p:nvSpPr>
        <p:spPr>
          <a:xfrm>
            <a:off x="457200" y="1600200"/>
            <a:ext cx="8229600" cy="4756150"/>
          </a:xfrm>
        </p:spPr>
        <p:txBody>
          <a:bodyPr>
            <a:noAutofit/>
          </a:bodyPr>
          <a:lstStyle/>
          <a:p>
            <a:r>
              <a:rPr lang="en-US" sz="1800" b="1" dirty="0" smtClean="0">
                <a:solidFill>
                  <a:srgbClr val="000000"/>
                </a:solidFill>
              </a:rPr>
              <a:t>Senate ratifies treaties with 2/3 vote</a:t>
            </a:r>
          </a:p>
          <a:p>
            <a:endParaRPr lang="en-US" sz="1800" b="1" dirty="0" smtClean="0">
              <a:solidFill>
                <a:srgbClr val="000000"/>
              </a:solidFill>
            </a:endParaRPr>
          </a:p>
          <a:p>
            <a:r>
              <a:rPr lang="en-US" sz="1800" b="1" dirty="0" smtClean="0">
                <a:solidFill>
                  <a:srgbClr val="000000"/>
                </a:solidFill>
              </a:rPr>
              <a:t>Senate approves presidential appointments with majority vote</a:t>
            </a:r>
          </a:p>
          <a:p>
            <a:pPr marL="0" indent="0">
              <a:buNone/>
            </a:pPr>
            <a:endParaRPr lang="en-US" sz="1800" b="1" dirty="0" smtClean="0">
              <a:solidFill>
                <a:srgbClr val="000000"/>
              </a:solidFill>
            </a:endParaRPr>
          </a:p>
          <a:p>
            <a:r>
              <a:rPr lang="en-US" sz="1800" b="1" dirty="0" smtClean="0">
                <a:solidFill>
                  <a:srgbClr val="000000"/>
                </a:solidFill>
                <a:effectLst>
                  <a:outerShdw blurRad="38100" dist="38100" dir="2700000" algn="tl">
                    <a:srgbClr val="FFFFFF"/>
                  </a:outerShdw>
                </a:effectLst>
              </a:rPr>
              <a:t>House votes for impeachment (majority vote needed), Senate tries impeachment cases  (2/3 vote needed to convict).  </a:t>
            </a:r>
            <a:r>
              <a:rPr lang="en-US" sz="1800" b="1" dirty="0" err="1" smtClean="0">
                <a:solidFill>
                  <a:srgbClr val="000000"/>
                </a:solidFill>
              </a:rPr>
              <a:t>Pres</a:t>
            </a:r>
            <a:r>
              <a:rPr lang="en-US" sz="1800" b="1" dirty="0" smtClean="0">
                <a:solidFill>
                  <a:srgbClr val="000000"/>
                </a:solidFill>
              </a:rPr>
              <a:t>, VP, and “all civil officers of the United States” are subject to impeachment</a:t>
            </a:r>
          </a:p>
          <a:p>
            <a:endParaRPr lang="en-US" sz="1800" b="1" dirty="0" smtClean="0">
              <a:solidFill>
                <a:srgbClr val="000000"/>
              </a:solidFill>
            </a:endParaRPr>
          </a:p>
          <a:p>
            <a:r>
              <a:rPr lang="en-US" sz="1800" b="1" dirty="0"/>
              <a:t>House elects President if no electoral majority</a:t>
            </a:r>
          </a:p>
          <a:p>
            <a:pPr marL="0" indent="0">
              <a:buNone/>
            </a:pPr>
            <a:endParaRPr lang="en-US" sz="1800" b="1" dirty="0"/>
          </a:p>
          <a:p>
            <a:r>
              <a:rPr lang="en-US" sz="1800" b="1" dirty="0"/>
              <a:t>Senate elects V.P. if no electoral majority</a:t>
            </a:r>
          </a:p>
          <a:p>
            <a:pPr marL="0" indent="0">
              <a:buNone/>
            </a:pPr>
            <a:endParaRPr lang="en-US" sz="1800" b="1" dirty="0"/>
          </a:p>
          <a:p>
            <a:r>
              <a:rPr lang="en-US" sz="1800" b="1" dirty="0"/>
              <a:t>Proposal of constitutional amendments with 2/3 vote in both houses</a:t>
            </a:r>
          </a:p>
          <a:p>
            <a:endParaRPr lang="en-US" sz="1800" b="1" dirty="0" smtClean="0">
              <a:solidFill>
                <a:srgbClr val="000000"/>
              </a:solidFill>
            </a:endParaRPr>
          </a:p>
        </p:txBody>
      </p:sp>
      <p:sp>
        <p:nvSpPr>
          <p:cNvPr id="4" name="Slide Number Placeholder 3"/>
          <p:cNvSpPr>
            <a:spLocks noGrp="1"/>
          </p:cNvSpPr>
          <p:nvPr>
            <p:ph type="sldNum" sz="quarter" idx="12"/>
          </p:nvPr>
        </p:nvSpPr>
        <p:spPr/>
        <p:txBody>
          <a:bodyPr/>
          <a:lstStyle/>
          <a:p>
            <a:fld id="{A1B76A41-144B-B84B-8834-3DEC244DA6B3}" type="slidenum">
              <a:rPr lang="en-US" smtClean="0"/>
              <a:t>26</a:t>
            </a:fld>
            <a:endParaRPr lang="en-US"/>
          </a:p>
        </p:txBody>
      </p:sp>
    </p:spTree>
    <p:extLst>
      <p:ext uri="{BB962C8B-B14F-4D97-AF65-F5344CB8AC3E}">
        <p14:creationId xmlns:p14="http://schemas.microsoft.com/office/powerpoint/2010/main" val="2290583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00FF"/>
                </a:solidFill>
              </a:rPr>
              <a:t>FREE RESPONSE QUESTION</a:t>
            </a:r>
            <a:endParaRPr lang="en-US" sz="3600" b="1" dirty="0">
              <a:solidFill>
                <a:srgbClr val="0000FF"/>
              </a:solidFill>
            </a:endParaRPr>
          </a:p>
        </p:txBody>
      </p:sp>
      <p:sp>
        <p:nvSpPr>
          <p:cNvPr id="3" name="Content Placeholder 2"/>
          <p:cNvSpPr>
            <a:spLocks noGrp="1"/>
          </p:cNvSpPr>
          <p:nvPr>
            <p:ph idx="1"/>
          </p:nvPr>
        </p:nvSpPr>
        <p:spPr>
          <a:xfrm>
            <a:off x="457200" y="1231901"/>
            <a:ext cx="8229600" cy="5124450"/>
          </a:xfrm>
        </p:spPr>
        <p:txBody>
          <a:bodyPr>
            <a:noAutofit/>
          </a:bodyPr>
          <a:lstStyle/>
          <a:p>
            <a:pPr marL="0" indent="0">
              <a:buNone/>
            </a:pPr>
            <a:r>
              <a:rPr lang="en-US" sz="2400" b="1" i="1" dirty="0">
                <a:solidFill>
                  <a:srgbClr val="0000FF"/>
                </a:solidFill>
              </a:rPr>
              <a:t>The framers of the United States Constitution created a legislative system that is bicameral.  However, it is not just bicameral; the framers also established two houses of distinctly different character and authority.</a:t>
            </a:r>
            <a:endParaRPr lang="en-US" sz="2400" dirty="0">
              <a:solidFill>
                <a:srgbClr val="0000FF"/>
              </a:solidFill>
            </a:endParaRPr>
          </a:p>
          <a:p>
            <a:pPr marL="0" indent="0">
              <a:buNone/>
            </a:pPr>
            <a:endParaRPr lang="en-US" sz="2400" dirty="0">
              <a:solidFill>
                <a:srgbClr val="0000FF"/>
              </a:solidFill>
            </a:endParaRPr>
          </a:p>
          <a:p>
            <a:pPr marL="457200" lvl="0" indent="-457200">
              <a:buFont typeface="+mj-lt"/>
              <a:buAutoNum type="alphaLcParenR"/>
            </a:pPr>
            <a:r>
              <a:rPr lang="en-US" sz="2000" b="1" i="1" dirty="0">
                <a:solidFill>
                  <a:srgbClr val="0000FF"/>
                </a:solidFill>
              </a:rPr>
              <a:t>Discuss two reasons why the framers created a bicameral legislature</a:t>
            </a:r>
            <a:r>
              <a:rPr lang="en-US" sz="2000" b="1" i="1" dirty="0" smtClean="0">
                <a:solidFill>
                  <a:srgbClr val="0000FF"/>
                </a:solidFill>
              </a:rPr>
              <a:t>.</a:t>
            </a:r>
          </a:p>
          <a:p>
            <a:pPr marL="457200" lvl="0" indent="-457200">
              <a:buFont typeface="+mj-lt"/>
              <a:buAutoNum type="alphaLcParenR"/>
            </a:pPr>
            <a:endParaRPr lang="en-US" sz="2000" dirty="0">
              <a:solidFill>
                <a:srgbClr val="0000FF"/>
              </a:solidFill>
            </a:endParaRPr>
          </a:p>
          <a:p>
            <a:pPr marL="457200" lvl="0" indent="-457200">
              <a:buFont typeface="+mj-lt"/>
              <a:buAutoNum type="alphaLcParenR"/>
            </a:pPr>
            <a:r>
              <a:rPr lang="en-US" sz="2000" b="1" i="1" dirty="0">
                <a:solidFill>
                  <a:srgbClr val="0000FF"/>
                </a:solidFill>
              </a:rPr>
              <a:t>Identify one power unique to the House of Representatives and explain why the framers gave the House that power</a:t>
            </a:r>
            <a:r>
              <a:rPr lang="en-US" sz="2000" b="1" i="1" dirty="0" smtClean="0">
                <a:solidFill>
                  <a:srgbClr val="0000FF"/>
                </a:solidFill>
              </a:rPr>
              <a:t>.</a:t>
            </a:r>
          </a:p>
          <a:p>
            <a:pPr marL="457200" lvl="0" indent="-457200">
              <a:buFont typeface="+mj-lt"/>
              <a:buAutoNum type="alphaLcParenR"/>
            </a:pPr>
            <a:endParaRPr lang="en-US" sz="2000" dirty="0">
              <a:solidFill>
                <a:srgbClr val="0000FF"/>
              </a:solidFill>
            </a:endParaRPr>
          </a:p>
          <a:p>
            <a:pPr marL="457200" lvl="0" indent="-457200">
              <a:buFont typeface="+mj-lt"/>
              <a:buAutoNum type="alphaLcParenR"/>
            </a:pPr>
            <a:r>
              <a:rPr lang="en-US" sz="2000" b="1" i="1" dirty="0">
                <a:solidFill>
                  <a:srgbClr val="0000FF"/>
                </a:solidFill>
              </a:rPr>
              <a:t>Identify one power unique to the Senate and explain why the framers gave the Senate that power.</a:t>
            </a:r>
            <a:endParaRPr lang="en-US" sz="2000" dirty="0">
              <a:solidFill>
                <a:srgbClr val="0000FF"/>
              </a:solidFill>
            </a:endParaRP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27</a:t>
            </a:fld>
            <a:endParaRPr lang="en-US"/>
          </a:p>
        </p:txBody>
      </p:sp>
    </p:spTree>
    <p:extLst>
      <p:ext uri="{BB962C8B-B14F-4D97-AF65-F5344CB8AC3E}">
        <p14:creationId xmlns:p14="http://schemas.microsoft.com/office/powerpoint/2010/main" val="2050784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8000"/>
                </a:solidFill>
              </a:rPr>
              <a:t>FREE RESPONSE RUBRIC</a:t>
            </a:r>
            <a:endParaRPr lang="en-US" sz="3600" b="1" dirty="0">
              <a:solidFill>
                <a:srgbClr val="008000"/>
              </a:solidFill>
            </a:endParaRPr>
          </a:p>
        </p:txBody>
      </p:sp>
      <p:sp>
        <p:nvSpPr>
          <p:cNvPr id="3" name="Content Placeholder 2"/>
          <p:cNvSpPr>
            <a:spLocks noGrp="1"/>
          </p:cNvSpPr>
          <p:nvPr>
            <p:ph idx="1"/>
          </p:nvPr>
        </p:nvSpPr>
        <p:spPr>
          <a:xfrm>
            <a:off x="457200" y="1231900"/>
            <a:ext cx="8229600" cy="5397499"/>
          </a:xfrm>
        </p:spPr>
        <p:txBody>
          <a:bodyPr numCol="2">
            <a:noAutofit/>
          </a:bodyPr>
          <a:lstStyle/>
          <a:p>
            <a:pPr marL="0" indent="0">
              <a:buNone/>
            </a:pPr>
            <a:r>
              <a:rPr lang="en-US" sz="1400" b="1" dirty="0">
                <a:solidFill>
                  <a:srgbClr val="008000"/>
                </a:solidFill>
              </a:rPr>
              <a:t>Part (a): 2 points	</a:t>
            </a:r>
            <a:endParaRPr lang="en-US" sz="1400" dirty="0">
              <a:solidFill>
                <a:srgbClr val="008000"/>
              </a:solidFill>
            </a:endParaRPr>
          </a:p>
          <a:p>
            <a:r>
              <a:rPr lang="en-US" sz="1400" dirty="0">
                <a:solidFill>
                  <a:srgbClr val="008000"/>
                </a:solidFill>
              </a:rPr>
              <a:t>Compromise at Constitutional Convention (representation of large vs. small population states)</a:t>
            </a:r>
          </a:p>
          <a:p>
            <a:r>
              <a:rPr lang="en-US" sz="1400" dirty="0">
                <a:solidFill>
                  <a:srgbClr val="008000"/>
                </a:solidFill>
              </a:rPr>
              <a:t>Compromise among competing interests / protect minority interests</a:t>
            </a:r>
          </a:p>
          <a:p>
            <a:r>
              <a:rPr lang="en-US" sz="1400" dirty="0">
                <a:solidFill>
                  <a:srgbClr val="008000"/>
                </a:solidFill>
              </a:rPr>
              <a:t>Slow the process</a:t>
            </a:r>
          </a:p>
          <a:p>
            <a:r>
              <a:rPr lang="en-US" sz="1400" dirty="0">
                <a:solidFill>
                  <a:srgbClr val="008000"/>
                </a:solidFill>
              </a:rPr>
              <a:t>Different types of representation / federalism</a:t>
            </a:r>
          </a:p>
          <a:p>
            <a:r>
              <a:rPr lang="en-US" sz="1400" dirty="0">
                <a:solidFill>
                  <a:srgbClr val="008000"/>
                </a:solidFill>
              </a:rPr>
              <a:t>An intra-branch check / prevent majority tyranny</a:t>
            </a:r>
          </a:p>
          <a:p>
            <a:pPr marL="0" indent="0">
              <a:buNone/>
            </a:pPr>
            <a:r>
              <a:rPr lang="en-US" sz="1400" b="1" dirty="0">
                <a:solidFill>
                  <a:srgbClr val="008000"/>
                </a:solidFill>
              </a:rPr>
              <a:t> </a:t>
            </a:r>
            <a:endParaRPr lang="en-US" sz="1400" dirty="0">
              <a:solidFill>
                <a:srgbClr val="008000"/>
              </a:solidFill>
            </a:endParaRPr>
          </a:p>
          <a:p>
            <a:pPr marL="0" indent="0">
              <a:buNone/>
            </a:pPr>
            <a:r>
              <a:rPr lang="en-US" sz="1400" b="1" dirty="0">
                <a:solidFill>
                  <a:srgbClr val="008000"/>
                </a:solidFill>
              </a:rPr>
              <a:t>Part (b): 2 points</a:t>
            </a:r>
            <a:r>
              <a:rPr lang="en-US" sz="1400" dirty="0">
                <a:solidFill>
                  <a:srgbClr val="008000"/>
                </a:solidFill>
              </a:rPr>
              <a:t> - </a:t>
            </a:r>
            <a:r>
              <a:rPr lang="en-US" sz="1400" b="1" dirty="0">
                <a:solidFill>
                  <a:srgbClr val="008000"/>
                </a:solidFill>
              </a:rPr>
              <a:t>1 point</a:t>
            </a:r>
            <a:r>
              <a:rPr lang="en-US" sz="1400" dirty="0">
                <a:solidFill>
                  <a:srgbClr val="008000"/>
                </a:solidFill>
              </a:rPr>
              <a:t> for identification, </a:t>
            </a:r>
            <a:r>
              <a:rPr lang="en-US" sz="1400" b="1" dirty="0">
                <a:solidFill>
                  <a:srgbClr val="008000"/>
                </a:solidFill>
              </a:rPr>
              <a:t>1 point</a:t>
            </a:r>
            <a:r>
              <a:rPr lang="en-US" sz="1400" dirty="0">
                <a:solidFill>
                  <a:srgbClr val="008000"/>
                </a:solidFill>
              </a:rPr>
              <a:t> for explanation (linked to character of House)</a:t>
            </a:r>
          </a:p>
          <a:p>
            <a:pPr marL="0" indent="0">
              <a:buNone/>
            </a:pPr>
            <a:r>
              <a:rPr lang="en-US" sz="1400" b="1" dirty="0" smtClean="0">
                <a:solidFill>
                  <a:srgbClr val="008000"/>
                </a:solidFill>
              </a:rPr>
              <a:t>Identifications</a:t>
            </a:r>
            <a:r>
              <a:rPr lang="en-US" sz="1400" b="1" dirty="0">
                <a:solidFill>
                  <a:srgbClr val="008000"/>
                </a:solidFill>
              </a:rPr>
              <a:t>:</a:t>
            </a:r>
            <a:endParaRPr lang="en-US" sz="1400" dirty="0">
              <a:solidFill>
                <a:srgbClr val="008000"/>
              </a:solidFill>
            </a:endParaRPr>
          </a:p>
          <a:p>
            <a:r>
              <a:rPr lang="en-US" sz="1400" dirty="0">
                <a:solidFill>
                  <a:srgbClr val="008000"/>
                </a:solidFill>
              </a:rPr>
              <a:t>Initiate revenue bills</a:t>
            </a:r>
          </a:p>
          <a:p>
            <a:r>
              <a:rPr lang="en-US" sz="1400" dirty="0">
                <a:solidFill>
                  <a:srgbClr val="008000"/>
                </a:solidFill>
              </a:rPr>
              <a:t>Choose president when electoral college is deadlocked</a:t>
            </a:r>
          </a:p>
          <a:p>
            <a:r>
              <a:rPr lang="en-US" sz="1400" dirty="0">
                <a:solidFill>
                  <a:srgbClr val="008000"/>
                </a:solidFill>
              </a:rPr>
              <a:t>Impeachment</a:t>
            </a:r>
          </a:p>
          <a:p>
            <a:pPr marL="0" indent="0">
              <a:buNone/>
            </a:pPr>
            <a:r>
              <a:rPr lang="en-US" sz="1400" b="1" dirty="0">
                <a:solidFill>
                  <a:srgbClr val="008000"/>
                </a:solidFill>
              </a:rPr>
              <a:t>Explanations:</a:t>
            </a:r>
            <a:endParaRPr lang="en-US" sz="1400" dirty="0">
              <a:solidFill>
                <a:srgbClr val="008000"/>
              </a:solidFill>
            </a:endParaRPr>
          </a:p>
          <a:p>
            <a:r>
              <a:rPr lang="en-US" sz="1400" dirty="0">
                <a:solidFill>
                  <a:srgbClr val="008000"/>
                </a:solidFill>
              </a:rPr>
              <a:t>Closer to the people</a:t>
            </a:r>
          </a:p>
          <a:p>
            <a:r>
              <a:rPr lang="en-US" sz="1400" dirty="0">
                <a:solidFill>
                  <a:srgbClr val="008000"/>
                </a:solidFill>
              </a:rPr>
              <a:t>More representative of / responsive to public direct election to two-year terms</a:t>
            </a:r>
          </a:p>
          <a:p>
            <a:pPr marL="457200" indent="0">
              <a:buNone/>
            </a:pPr>
            <a:r>
              <a:rPr lang="en-US" sz="1400" b="1" dirty="0" smtClean="0">
                <a:solidFill>
                  <a:srgbClr val="008000"/>
                </a:solidFill>
              </a:rPr>
              <a:t>Part </a:t>
            </a:r>
            <a:r>
              <a:rPr lang="en-US" sz="1400" b="1" dirty="0">
                <a:solidFill>
                  <a:srgbClr val="008000"/>
                </a:solidFill>
              </a:rPr>
              <a:t>(c): 2 points</a:t>
            </a:r>
            <a:r>
              <a:rPr lang="en-US" sz="1400" dirty="0">
                <a:solidFill>
                  <a:srgbClr val="008000"/>
                </a:solidFill>
              </a:rPr>
              <a:t> – </a:t>
            </a:r>
            <a:r>
              <a:rPr lang="en-US" sz="1400" b="1" dirty="0">
                <a:solidFill>
                  <a:srgbClr val="008000"/>
                </a:solidFill>
              </a:rPr>
              <a:t>1 point</a:t>
            </a:r>
            <a:r>
              <a:rPr lang="en-US" sz="1400" dirty="0">
                <a:solidFill>
                  <a:srgbClr val="008000"/>
                </a:solidFill>
              </a:rPr>
              <a:t> for identification, </a:t>
            </a:r>
            <a:r>
              <a:rPr lang="en-US" sz="1400" b="1" dirty="0">
                <a:solidFill>
                  <a:srgbClr val="008000"/>
                </a:solidFill>
              </a:rPr>
              <a:t>1 point</a:t>
            </a:r>
            <a:r>
              <a:rPr lang="en-US" sz="1400" dirty="0">
                <a:solidFill>
                  <a:srgbClr val="008000"/>
                </a:solidFill>
              </a:rPr>
              <a:t> for explanation (linked to character of Senate) </a:t>
            </a:r>
          </a:p>
          <a:p>
            <a:pPr marL="685800" indent="-228600">
              <a:buNone/>
            </a:pPr>
            <a:r>
              <a:rPr lang="en-US" sz="1400" b="1" dirty="0">
                <a:solidFill>
                  <a:srgbClr val="008000"/>
                </a:solidFill>
              </a:rPr>
              <a:t>Identifications:</a:t>
            </a:r>
            <a:endParaRPr lang="en-US" sz="1400" dirty="0">
              <a:solidFill>
                <a:srgbClr val="008000"/>
              </a:solidFill>
            </a:endParaRPr>
          </a:p>
          <a:p>
            <a:pPr marL="685800" indent="-228600"/>
            <a:r>
              <a:rPr lang="en-US" sz="1400" dirty="0">
                <a:solidFill>
                  <a:srgbClr val="008000"/>
                </a:solidFill>
              </a:rPr>
              <a:t>Treaty ratification</a:t>
            </a:r>
          </a:p>
          <a:p>
            <a:pPr marL="685800" indent="-228600"/>
            <a:r>
              <a:rPr lang="en-US" sz="1400" dirty="0">
                <a:solidFill>
                  <a:srgbClr val="008000"/>
                </a:solidFill>
              </a:rPr>
              <a:t>Confirmation of judicial and executive appointments</a:t>
            </a:r>
          </a:p>
          <a:p>
            <a:pPr marL="685800" indent="-228600"/>
            <a:r>
              <a:rPr lang="en-US" sz="1400" dirty="0">
                <a:solidFill>
                  <a:srgbClr val="008000"/>
                </a:solidFill>
              </a:rPr>
              <a:t>Try impeachments/conviction/removal</a:t>
            </a:r>
          </a:p>
          <a:p>
            <a:pPr marL="685800" indent="-228600">
              <a:buNone/>
            </a:pPr>
            <a:r>
              <a:rPr lang="en-US" sz="1400" b="1" dirty="0">
                <a:solidFill>
                  <a:srgbClr val="008000"/>
                </a:solidFill>
              </a:rPr>
              <a:t>Explanations:</a:t>
            </a:r>
            <a:endParaRPr lang="en-US" sz="1400" dirty="0">
              <a:solidFill>
                <a:srgbClr val="008000"/>
              </a:solidFill>
            </a:endParaRPr>
          </a:p>
          <a:p>
            <a:pPr marL="685800" lvl="0" indent="-228600"/>
            <a:r>
              <a:rPr lang="en-US" sz="1400" dirty="0">
                <a:solidFill>
                  <a:srgbClr val="008000"/>
                </a:solidFill>
              </a:rPr>
              <a:t>More mature / "august" body</a:t>
            </a:r>
          </a:p>
          <a:p>
            <a:pPr marL="685800" lvl="0" indent="-228600"/>
            <a:r>
              <a:rPr lang="en-US" sz="1400" dirty="0">
                <a:solidFill>
                  <a:srgbClr val="008000"/>
                </a:solidFill>
              </a:rPr>
              <a:t>More insulated from public opinion / indirectly elected (originally)</a:t>
            </a:r>
          </a:p>
          <a:p>
            <a:pPr marL="685800" lvl="0" indent="-228600"/>
            <a:r>
              <a:rPr lang="en-US" sz="1400" dirty="0">
                <a:solidFill>
                  <a:srgbClr val="008000"/>
                </a:solidFill>
              </a:rPr>
              <a:t>Longer and/or staggered terms</a:t>
            </a:r>
          </a:p>
          <a:p>
            <a:pPr marL="685800" lvl="0" indent="-228600"/>
            <a:r>
              <a:rPr lang="en-US" sz="1400" dirty="0">
                <a:solidFill>
                  <a:srgbClr val="008000"/>
                </a:solidFill>
              </a:rPr>
              <a:t>Reflects state interests</a:t>
            </a:r>
          </a:p>
          <a:p>
            <a:pPr marL="457200" indent="0">
              <a:buNone/>
            </a:pPr>
            <a:endParaRPr lang="en-US" sz="1400" dirty="0">
              <a:solidFill>
                <a:srgbClr val="008000"/>
              </a:solidFill>
            </a:endParaRPr>
          </a:p>
          <a:p>
            <a:pPr marL="457200" indent="0">
              <a:buNone/>
            </a:pPr>
            <a:r>
              <a:rPr lang="en-US" sz="1400" b="1" u="sng" dirty="0">
                <a:solidFill>
                  <a:srgbClr val="008000"/>
                </a:solidFill>
              </a:rPr>
              <a:t>Note</a:t>
            </a:r>
            <a:r>
              <a:rPr lang="en-US" sz="1400" b="1" dirty="0">
                <a:solidFill>
                  <a:srgbClr val="008000"/>
                </a:solidFill>
              </a:rPr>
              <a:t>:</a:t>
            </a:r>
            <a:endParaRPr lang="en-US" sz="1400" dirty="0">
              <a:solidFill>
                <a:srgbClr val="008000"/>
              </a:solidFill>
            </a:endParaRPr>
          </a:p>
          <a:p>
            <a:pPr marL="685800" lvl="0" indent="-228600"/>
            <a:r>
              <a:rPr lang="en-US" sz="1400" dirty="0">
                <a:solidFill>
                  <a:srgbClr val="008000"/>
                </a:solidFill>
              </a:rPr>
              <a:t>The unique power must be in the Constitution (e.g., "filibuster" does not get credit because it's a Senate rule, not a constitutional power</a:t>
            </a:r>
            <a:r>
              <a:rPr lang="en-US" sz="1400" dirty="0" smtClean="0">
                <a:solidFill>
                  <a:srgbClr val="008000"/>
                </a:solidFill>
              </a:rPr>
              <a:t>).</a:t>
            </a:r>
            <a:endParaRPr lang="en-US" sz="1400" dirty="0">
              <a:solidFill>
                <a:srgbClr val="008000"/>
              </a:solidFill>
            </a:endParaRPr>
          </a:p>
        </p:txBody>
      </p:sp>
      <p:sp>
        <p:nvSpPr>
          <p:cNvPr id="4" name="Slide Number Placeholder 3"/>
          <p:cNvSpPr>
            <a:spLocks noGrp="1"/>
          </p:cNvSpPr>
          <p:nvPr>
            <p:ph type="sldNum" sz="quarter" idx="12"/>
          </p:nvPr>
        </p:nvSpPr>
        <p:spPr/>
        <p:txBody>
          <a:bodyPr/>
          <a:lstStyle/>
          <a:p>
            <a:fld id="{A1B76A41-144B-B84B-8834-3DEC244DA6B3}" type="slidenum">
              <a:rPr lang="en-US" smtClean="0"/>
              <a:t>28</a:t>
            </a:fld>
            <a:endParaRPr lang="en-US" dirty="0"/>
          </a:p>
        </p:txBody>
      </p:sp>
    </p:spTree>
    <p:extLst>
      <p:ext uri="{BB962C8B-B14F-4D97-AF65-F5344CB8AC3E}">
        <p14:creationId xmlns:p14="http://schemas.microsoft.com/office/powerpoint/2010/main" val="4045110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00FF"/>
                </a:solidFill>
              </a:rPr>
              <a:t>FREE RESPONSE QUESTION</a:t>
            </a:r>
            <a:endParaRPr lang="en-US" sz="3600" b="1" dirty="0">
              <a:solidFill>
                <a:srgbClr val="0000FF"/>
              </a:solidFill>
            </a:endParaRPr>
          </a:p>
        </p:txBody>
      </p:sp>
      <p:sp>
        <p:nvSpPr>
          <p:cNvPr id="3" name="Content Placeholder 2"/>
          <p:cNvSpPr>
            <a:spLocks noGrp="1"/>
          </p:cNvSpPr>
          <p:nvPr>
            <p:ph idx="1"/>
          </p:nvPr>
        </p:nvSpPr>
        <p:spPr>
          <a:xfrm>
            <a:off x="457200" y="1231900"/>
            <a:ext cx="8229600" cy="5257799"/>
          </a:xfrm>
        </p:spPr>
        <p:txBody>
          <a:bodyPr>
            <a:noAutofit/>
          </a:bodyPr>
          <a:lstStyle/>
          <a:p>
            <a:pPr marL="0" indent="0">
              <a:buNone/>
            </a:pPr>
            <a:r>
              <a:rPr lang="en-US" sz="2800" b="1" i="1" dirty="0">
                <a:solidFill>
                  <a:srgbClr val="0000FF"/>
                </a:solidFill>
              </a:rPr>
              <a:t>The United States Constitution established a bicameral legislature with two distinct chambers.</a:t>
            </a:r>
            <a:endParaRPr lang="en-US" sz="2800" dirty="0">
              <a:solidFill>
                <a:srgbClr val="0000FF"/>
              </a:solidFill>
            </a:endParaRPr>
          </a:p>
          <a:p>
            <a:pPr marL="0" indent="0">
              <a:buNone/>
            </a:pPr>
            <a:r>
              <a:rPr lang="en-US" sz="2800" b="1" i="1" dirty="0">
                <a:solidFill>
                  <a:srgbClr val="0000FF"/>
                </a:solidFill>
              </a:rPr>
              <a:t> </a:t>
            </a:r>
            <a:endParaRPr lang="en-US" sz="2800" dirty="0">
              <a:solidFill>
                <a:srgbClr val="0000FF"/>
              </a:solidFill>
            </a:endParaRPr>
          </a:p>
          <a:p>
            <a:pPr marL="457200" lvl="0" indent="-457200">
              <a:buFont typeface="+mj-lt"/>
              <a:buAutoNum type="alphaLcParenR"/>
            </a:pPr>
            <a:r>
              <a:rPr lang="en-US" sz="2800" b="1" i="1" dirty="0">
                <a:solidFill>
                  <a:srgbClr val="0000FF"/>
                </a:solidFill>
              </a:rPr>
              <a:t>Identify </a:t>
            </a:r>
            <a:r>
              <a:rPr lang="en-US" sz="2800" b="1" i="1" dirty="0" smtClean="0">
                <a:solidFill>
                  <a:srgbClr val="0000FF"/>
                </a:solidFill>
              </a:rPr>
              <a:t>three differences </a:t>
            </a:r>
            <a:r>
              <a:rPr lang="en-US" sz="2800" b="1" i="1" dirty="0">
                <a:solidFill>
                  <a:srgbClr val="0000FF"/>
                </a:solidFill>
              </a:rPr>
              <a:t>between the House and Senate that contributes to legislation passing in only one chamber, despite unified party control. Explain how </a:t>
            </a:r>
            <a:r>
              <a:rPr lang="en-US" sz="2800" b="1" i="1" dirty="0" smtClean="0">
                <a:solidFill>
                  <a:srgbClr val="0000FF"/>
                </a:solidFill>
              </a:rPr>
              <a:t>each of these differences accounts </a:t>
            </a:r>
            <a:r>
              <a:rPr lang="en-US" sz="2800" b="1" i="1" dirty="0">
                <a:solidFill>
                  <a:srgbClr val="0000FF"/>
                </a:solidFill>
              </a:rPr>
              <a:t>for legislation passing in only one chamber, even when the same party controls both chambers. </a:t>
            </a:r>
            <a:endParaRPr lang="en-US" sz="2800" b="1" i="1" dirty="0" smtClean="0">
              <a:solidFill>
                <a:srgbClr val="0000FF"/>
              </a:solidFill>
            </a:endParaRP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29</a:t>
            </a:fld>
            <a:endParaRPr lang="en-US"/>
          </a:p>
        </p:txBody>
      </p:sp>
    </p:spTree>
    <p:extLst>
      <p:ext uri="{BB962C8B-B14F-4D97-AF65-F5344CB8AC3E}">
        <p14:creationId xmlns:p14="http://schemas.microsoft.com/office/powerpoint/2010/main" val="218247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all" dirty="0"/>
              <a:t>Lesson </a:t>
            </a:r>
            <a:r>
              <a:rPr lang="en-US" b="1" cap="all" dirty="0" smtClean="0"/>
              <a:t>27</a:t>
            </a:r>
            <a:r>
              <a:rPr lang="en-US" dirty="0"/>
              <a:t/>
            </a:r>
            <a:br>
              <a:rPr lang="en-US" dirty="0"/>
            </a:br>
            <a:r>
              <a:rPr lang="en-US" b="1" dirty="0" smtClean="0"/>
              <a:t>312-320</a:t>
            </a:r>
            <a:endParaRPr lang="en-US" b="1" dirty="0"/>
          </a:p>
        </p:txBody>
      </p:sp>
      <p:sp>
        <p:nvSpPr>
          <p:cNvPr id="3" name="Content Placeholder 2"/>
          <p:cNvSpPr>
            <a:spLocks noGrp="1"/>
          </p:cNvSpPr>
          <p:nvPr>
            <p:ph idx="1"/>
          </p:nvPr>
        </p:nvSpPr>
        <p:spPr/>
        <p:txBody>
          <a:bodyPr>
            <a:normAutofit/>
          </a:bodyPr>
          <a:lstStyle/>
          <a:p>
            <a:pPr marL="0" indent="0" algn="ctr">
              <a:buFontTx/>
              <a:buNone/>
              <a:defRPr/>
            </a:pPr>
            <a:endParaRPr lang="en-US" sz="5400" b="1" dirty="0" smtClean="0"/>
          </a:p>
          <a:p>
            <a:pPr marL="0" indent="0" algn="ctr">
              <a:buFontTx/>
              <a:buNone/>
              <a:defRPr/>
            </a:pPr>
            <a:r>
              <a:rPr lang="en-US" sz="5400" b="1" dirty="0" smtClean="0"/>
              <a:t>(</a:t>
            </a:r>
            <a:r>
              <a:rPr lang="en-US" sz="5400" b="1" dirty="0"/>
              <a:t>10.1) Congressional Elections </a:t>
            </a:r>
          </a:p>
        </p:txBody>
      </p:sp>
      <p:sp>
        <p:nvSpPr>
          <p:cNvPr id="4" name="Slide Number Placeholder 3"/>
          <p:cNvSpPr>
            <a:spLocks noGrp="1"/>
          </p:cNvSpPr>
          <p:nvPr>
            <p:ph type="sldNum" sz="quarter" idx="12"/>
          </p:nvPr>
        </p:nvSpPr>
        <p:spPr/>
        <p:txBody>
          <a:bodyPr/>
          <a:lstStyle/>
          <a:p>
            <a:fld id="{A1B76A41-144B-B84B-8834-3DEC244DA6B3}" type="slidenum">
              <a:rPr lang="en-US" smtClean="0"/>
              <a:t>3</a:t>
            </a:fld>
            <a:endParaRPr lang="en-US"/>
          </a:p>
        </p:txBody>
      </p:sp>
    </p:spTree>
    <p:extLst>
      <p:ext uri="{BB962C8B-B14F-4D97-AF65-F5344CB8AC3E}">
        <p14:creationId xmlns:p14="http://schemas.microsoft.com/office/powerpoint/2010/main" val="23405892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8000"/>
                </a:solidFill>
              </a:rPr>
              <a:t>FREE RESPONSE RUBRIC</a:t>
            </a:r>
            <a:endParaRPr lang="en-US" sz="3600" b="1" dirty="0">
              <a:solidFill>
                <a:srgbClr val="008000"/>
              </a:solidFill>
            </a:endParaRPr>
          </a:p>
        </p:txBody>
      </p:sp>
      <p:sp>
        <p:nvSpPr>
          <p:cNvPr id="3" name="Content Placeholder 2"/>
          <p:cNvSpPr>
            <a:spLocks noGrp="1"/>
          </p:cNvSpPr>
          <p:nvPr>
            <p:ph idx="1"/>
          </p:nvPr>
        </p:nvSpPr>
        <p:spPr>
          <a:xfrm>
            <a:off x="457200" y="1082789"/>
            <a:ext cx="8229600" cy="5508512"/>
          </a:xfrm>
        </p:spPr>
        <p:txBody>
          <a:bodyPr numCol="1">
            <a:noAutofit/>
          </a:bodyPr>
          <a:lstStyle/>
          <a:p>
            <a:pPr marL="0" indent="0">
              <a:buNone/>
            </a:pPr>
            <a:r>
              <a:rPr lang="en-US" sz="1400" b="1" dirty="0">
                <a:solidFill>
                  <a:srgbClr val="008000"/>
                </a:solidFill>
              </a:rPr>
              <a:t>Part (a): </a:t>
            </a:r>
            <a:r>
              <a:rPr lang="en-US" sz="1400" b="1" dirty="0" smtClean="0">
                <a:solidFill>
                  <a:srgbClr val="008000"/>
                </a:solidFill>
              </a:rPr>
              <a:t>6 points  </a:t>
            </a:r>
          </a:p>
          <a:p>
            <a:r>
              <a:rPr lang="en-US" sz="1400" dirty="0" smtClean="0">
                <a:solidFill>
                  <a:srgbClr val="008000"/>
                </a:solidFill>
              </a:rPr>
              <a:t>One </a:t>
            </a:r>
            <a:r>
              <a:rPr lang="en-US" sz="1400" dirty="0">
                <a:solidFill>
                  <a:srgbClr val="008000"/>
                </a:solidFill>
              </a:rPr>
              <a:t>point is earned for </a:t>
            </a:r>
            <a:r>
              <a:rPr lang="en-US" sz="1400" dirty="0" smtClean="0">
                <a:solidFill>
                  <a:srgbClr val="008000"/>
                </a:solidFill>
              </a:rPr>
              <a:t>each correct </a:t>
            </a:r>
            <a:r>
              <a:rPr lang="en-US" sz="1400" b="1" dirty="0">
                <a:solidFill>
                  <a:srgbClr val="008000"/>
                </a:solidFill>
              </a:rPr>
              <a:t>identification</a:t>
            </a:r>
            <a:r>
              <a:rPr lang="en-US" sz="1400" dirty="0">
                <a:solidFill>
                  <a:srgbClr val="008000"/>
                </a:solidFill>
              </a:rPr>
              <a:t> of one difference between the House and Senate that contributes to legislation passing in only one chamber, despite unified party control. </a:t>
            </a:r>
          </a:p>
          <a:p>
            <a:r>
              <a:rPr lang="en-US" sz="1400" dirty="0" smtClean="0">
                <a:solidFill>
                  <a:srgbClr val="008000"/>
                </a:solidFill>
              </a:rPr>
              <a:t>One </a:t>
            </a:r>
            <a:r>
              <a:rPr lang="en-US" sz="1400" dirty="0">
                <a:solidFill>
                  <a:srgbClr val="008000"/>
                </a:solidFill>
              </a:rPr>
              <a:t>point is earned for </a:t>
            </a:r>
            <a:r>
              <a:rPr lang="en-US" sz="1400" dirty="0" smtClean="0">
                <a:solidFill>
                  <a:srgbClr val="008000"/>
                </a:solidFill>
              </a:rPr>
              <a:t>each correct </a:t>
            </a:r>
            <a:r>
              <a:rPr lang="en-US" sz="1400" b="1" dirty="0">
                <a:solidFill>
                  <a:srgbClr val="008000"/>
                </a:solidFill>
              </a:rPr>
              <a:t>explanation</a:t>
            </a:r>
            <a:r>
              <a:rPr lang="en-US" sz="1400" dirty="0">
                <a:solidFill>
                  <a:srgbClr val="008000"/>
                </a:solidFill>
              </a:rPr>
              <a:t> of how this difference accounts for legislation passing in only one chamber, even when the same party controls both </a:t>
            </a:r>
            <a:r>
              <a:rPr lang="en-US" sz="1400" dirty="0" smtClean="0">
                <a:solidFill>
                  <a:srgbClr val="008000"/>
                </a:solidFill>
              </a:rPr>
              <a:t>chambers.</a:t>
            </a:r>
          </a:p>
          <a:p>
            <a:pPr marL="0" indent="0">
              <a:buNone/>
            </a:pPr>
            <a:endParaRPr lang="en-US" sz="1400" dirty="0">
              <a:solidFill>
                <a:srgbClr val="008000"/>
              </a:solidFill>
            </a:endParaRPr>
          </a:p>
          <a:p>
            <a:pPr marL="0" indent="0">
              <a:buNone/>
            </a:pPr>
            <a:r>
              <a:rPr lang="en-US" sz="1400" dirty="0" smtClean="0">
                <a:solidFill>
                  <a:srgbClr val="008000"/>
                </a:solidFill>
              </a:rPr>
              <a:t>Acceptable </a:t>
            </a:r>
            <a:r>
              <a:rPr lang="en-US" sz="1400" dirty="0">
                <a:solidFill>
                  <a:srgbClr val="008000"/>
                </a:solidFill>
              </a:rPr>
              <a:t>identifications of differences between the House and Senate that contributes to legislation passing in only one chamber include:</a:t>
            </a:r>
          </a:p>
          <a:p>
            <a:pPr marL="685800" lvl="1" indent="-228600"/>
            <a:r>
              <a:rPr lang="en-US" sz="1400" b="1" dirty="0">
                <a:solidFill>
                  <a:srgbClr val="008000"/>
                </a:solidFill>
              </a:rPr>
              <a:t>House is more </a:t>
            </a:r>
            <a:r>
              <a:rPr lang="en-US" sz="1400" b="1" dirty="0" smtClean="0">
                <a:solidFill>
                  <a:srgbClr val="008000"/>
                </a:solidFill>
              </a:rPr>
              <a:t>formal/</a:t>
            </a:r>
            <a:r>
              <a:rPr lang="en-US" sz="1400" b="1" dirty="0">
                <a:solidFill>
                  <a:srgbClr val="008000"/>
                </a:solidFill>
              </a:rPr>
              <a:t>Senate is less formal or more collegial </a:t>
            </a:r>
          </a:p>
          <a:p>
            <a:pPr marL="685800" lvl="1" indent="-228600"/>
            <a:r>
              <a:rPr lang="en-US" sz="1400" b="1" dirty="0">
                <a:solidFill>
                  <a:srgbClr val="008000"/>
                </a:solidFill>
              </a:rPr>
              <a:t>Greater workload in the Senate slows the flow of legislation </a:t>
            </a:r>
          </a:p>
          <a:p>
            <a:pPr marL="685800" lvl="1" indent="-228600"/>
            <a:r>
              <a:rPr lang="en-US" sz="1400" b="1" dirty="0">
                <a:solidFill>
                  <a:srgbClr val="008000"/>
                </a:solidFill>
              </a:rPr>
              <a:t>Harder to get a majority in House </a:t>
            </a:r>
          </a:p>
          <a:p>
            <a:pPr marL="685800" lvl="1" indent="-228600"/>
            <a:r>
              <a:rPr lang="en-US" sz="1400" b="1" dirty="0">
                <a:solidFill>
                  <a:srgbClr val="008000"/>
                </a:solidFill>
              </a:rPr>
              <a:t>Senate members are less frequently preoccupied than House members about reelection </a:t>
            </a:r>
          </a:p>
          <a:p>
            <a:pPr marL="685800" lvl="1" indent="-228600"/>
            <a:r>
              <a:rPr lang="en-US" sz="1400" b="1" dirty="0">
                <a:solidFill>
                  <a:srgbClr val="008000"/>
                </a:solidFill>
              </a:rPr>
              <a:t>Filibuster </a:t>
            </a:r>
          </a:p>
          <a:p>
            <a:pPr marL="685800" lvl="1" indent="-228600"/>
            <a:r>
              <a:rPr lang="en-US" sz="1400" b="1" dirty="0">
                <a:solidFill>
                  <a:srgbClr val="008000"/>
                </a:solidFill>
              </a:rPr>
              <a:t>House Rules Committee </a:t>
            </a:r>
          </a:p>
          <a:p>
            <a:pPr marL="685800" lvl="1" indent="-228600"/>
            <a:r>
              <a:rPr lang="en-US" sz="1400" b="1" dirty="0">
                <a:solidFill>
                  <a:srgbClr val="008000"/>
                </a:solidFill>
              </a:rPr>
              <a:t>Unanimous consent or Holds </a:t>
            </a:r>
          </a:p>
          <a:p>
            <a:pPr marL="685800" lvl="1" indent="-228600"/>
            <a:r>
              <a:rPr lang="en-US" sz="1400" b="1" dirty="0">
                <a:solidFill>
                  <a:srgbClr val="008000"/>
                </a:solidFill>
              </a:rPr>
              <a:t>Different constituencies </a:t>
            </a:r>
          </a:p>
          <a:p>
            <a:pPr marL="685800" lvl="1" indent="-228600"/>
            <a:r>
              <a:rPr lang="en-US" sz="1400" b="1" dirty="0">
                <a:solidFill>
                  <a:srgbClr val="008000"/>
                </a:solidFill>
              </a:rPr>
              <a:t>Powers of presiding officers/speakers </a:t>
            </a:r>
          </a:p>
          <a:p>
            <a:pPr marL="685800" lvl="1" indent="-228600"/>
            <a:r>
              <a:rPr lang="en-US" sz="1400" b="1" dirty="0">
                <a:solidFill>
                  <a:srgbClr val="008000"/>
                </a:solidFill>
              </a:rPr>
              <a:t>Germaneness of Riders </a:t>
            </a:r>
          </a:p>
          <a:p>
            <a:pPr marL="685800" lvl="1" indent="-228600"/>
            <a:r>
              <a:rPr lang="en-US" sz="1400" b="1" dirty="0">
                <a:solidFill>
                  <a:srgbClr val="008000"/>
                </a:solidFill>
              </a:rPr>
              <a:t>Greater specialization in the House</a:t>
            </a:r>
          </a:p>
          <a:p>
            <a:pPr marL="114300" indent="0">
              <a:buNone/>
            </a:pPr>
            <a:endParaRPr lang="en-US" sz="1400" i="1" dirty="0" smtClean="0">
              <a:solidFill>
                <a:srgbClr val="008000"/>
              </a:solidFill>
            </a:endParaRPr>
          </a:p>
          <a:p>
            <a:pPr marL="114300" indent="0">
              <a:buNone/>
            </a:pPr>
            <a:r>
              <a:rPr lang="en-US" sz="1400" i="1" dirty="0" smtClean="0">
                <a:solidFill>
                  <a:srgbClr val="008000"/>
                </a:solidFill>
              </a:rPr>
              <a:t>For </a:t>
            </a:r>
            <a:r>
              <a:rPr lang="en-US" sz="1400" i="1" dirty="0">
                <a:solidFill>
                  <a:srgbClr val="008000"/>
                </a:solidFill>
              </a:rPr>
              <a:t>each part, the student must explain how the difference identified accounts for legislation passing in only one chamber, even when the party controls both chambers</a:t>
            </a:r>
            <a:r>
              <a:rPr lang="en-US" sz="1400" i="1" dirty="0" smtClean="0">
                <a:solidFill>
                  <a:srgbClr val="008000"/>
                </a:solidFill>
              </a:rPr>
              <a:t>.</a:t>
            </a:r>
            <a:endParaRPr lang="en-US" sz="1400" dirty="0"/>
          </a:p>
        </p:txBody>
      </p:sp>
      <p:sp>
        <p:nvSpPr>
          <p:cNvPr id="4" name="Slide Number Placeholder 3"/>
          <p:cNvSpPr>
            <a:spLocks noGrp="1"/>
          </p:cNvSpPr>
          <p:nvPr>
            <p:ph type="sldNum" sz="quarter" idx="12"/>
          </p:nvPr>
        </p:nvSpPr>
        <p:spPr/>
        <p:txBody>
          <a:bodyPr/>
          <a:lstStyle/>
          <a:p>
            <a:fld id="{A1B76A41-144B-B84B-8834-3DEC244DA6B3}" type="slidenum">
              <a:rPr lang="en-US" smtClean="0"/>
              <a:t>30</a:t>
            </a:fld>
            <a:endParaRPr lang="en-US"/>
          </a:p>
        </p:txBody>
      </p:sp>
    </p:spTree>
    <p:extLst>
      <p:ext uri="{BB962C8B-B14F-4D97-AF65-F5344CB8AC3E}">
        <p14:creationId xmlns:p14="http://schemas.microsoft.com/office/powerpoint/2010/main" val="3616731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effectLst>
                  <a:outerShdw blurRad="38100" dist="38100" dir="2700000" algn="tl">
                    <a:srgbClr val="FFFFFF"/>
                  </a:outerShdw>
                </a:effectLst>
                <a:latin typeface="Calibri" charset="0"/>
              </a:rPr>
              <a:t>POWERS DENIED TO CONGRESS</a:t>
            </a:r>
            <a:endParaRPr lang="en-US" dirty="0">
              <a:solidFill>
                <a:srgbClr val="000000"/>
              </a:solidFill>
            </a:endParaRPr>
          </a:p>
        </p:txBody>
      </p:sp>
      <p:sp>
        <p:nvSpPr>
          <p:cNvPr id="3" name="Content Placeholder 2"/>
          <p:cNvSpPr>
            <a:spLocks noGrp="1"/>
          </p:cNvSpPr>
          <p:nvPr>
            <p:ph idx="1"/>
          </p:nvPr>
        </p:nvSpPr>
        <p:spPr/>
        <p:txBody>
          <a:bodyPr/>
          <a:lstStyle/>
          <a:p>
            <a:r>
              <a:rPr lang="en-US" sz="2800" b="1" dirty="0" smtClean="0">
                <a:solidFill>
                  <a:srgbClr val="000000"/>
                </a:solidFill>
              </a:rPr>
              <a:t>Passing ex post facto laws</a:t>
            </a:r>
          </a:p>
          <a:p>
            <a:pPr marL="0" indent="0">
              <a:buNone/>
            </a:pPr>
            <a:endParaRPr lang="en-US" sz="2800" b="1" dirty="0" smtClean="0">
              <a:solidFill>
                <a:srgbClr val="000000"/>
              </a:solidFill>
            </a:endParaRPr>
          </a:p>
          <a:p>
            <a:r>
              <a:rPr lang="en-US" sz="2800" b="1" dirty="0" smtClean="0">
                <a:solidFill>
                  <a:srgbClr val="000000"/>
                </a:solidFill>
              </a:rPr>
              <a:t>Passing bills of attainder</a:t>
            </a:r>
          </a:p>
          <a:p>
            <a:pPr marL="0" indent="0">
              <a:buNone/>
            </a:pPr>
            <a:endParaRPr lang="en-US" sz="2800" b="1" dirty="0" smtClean="0">
              <a:solidFill>
                <a:srgbClr val="000000"/>
              </a:solidFill>
            </a:endParaRPr>
          </a:p>
          <a:p>
            <a:r>
              <a:rPr lang="en-US" sz="2800" b="1" dirty="0" smtClean="0">
                <a:solidFill>
                  <a:srgbClr val="000000"/>
                </a:solidFill>
              </a:rPr>
              <a:t>Suspending habeas corpus except in cases of rebellion or invasion</a:t>
            </a: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31</a:t>
            </a:fld>
            <a:endParaRPr lang="en-US"/>
          </a:p>
        </p:txBody>
      </p:sp>
    </p:spTree>
    <p:extLst>
      <p:ext uri="{BB962C8B-B14F-4D97-AF65-F5344CB8AC3E}">
        <p14:creationId xmlns:p14="http://schemas.microsoft.com/office/powerpoint/2010/main" val="2040161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0000"/>
                </a:solidFill>
                <a:effectLst>
                  <a:outerShdw blurRad="38100" dist="38100" dir="2700000" algn="tl">
                    <a:srgbClr val="FFFFFF"/>
                  </a:outerShdw>
                </a:effectLst>
                <a:latin typeface="Calibri" charset="0"/>
              </a:rPr>
              <a:t>HOUSE OF REPRESENTATIVES</a:t>
            </a:r>
            <a:endParaRPr lang="en-US" dirty="0">
              <a:solidFill>
                <a:srgbClr val="000000"/>
              </a:solidFill>
            </a:endParaRPr>
          </a:p>
        </p:txBody>
      </p:sp>
      <p:sp>
        <p:nvSpPr>
          <p:cNvPr id="3" name="Content Placeholder 2"/>
          <p:cNvSpPr>
            <a:spLocks noGrp="1"/>
          </p:cNvSpPr>
          <p:nvPr>
            <p:ph idx="1"/>
          </p:nvPr>
        </p:nvSpPr>
        <p:spPr>
          <a:xfrm>
            <a:off x="457200" y="1231900"/>
            <a:ext cx="8229600" cy="5359400"/>
          </a:xfrm>
        </p:spPr>
        <p:txBody>
          <a:bodyPr>
            <a:normAutofit fontScale="62500" lnSpcReduction="20000"/>
          </a:bodyPr>
          <a:lstStyle/>
          <a:p>
            <a:pPr marL="274320" indent="-274320">
              <a:buClr>
                <a:schemeClr val="accent3"/>
              </a:buClr>
              <a:buNone/>
              <a:defRPr/>
            </a:pPr>
            <a:r>
              <a:rPr lang="en-US" sz="2900" b="1" dirty="0" smtClean="0"/>
              <a:t>SPEAKER OF THE HOUSE</a:t>
            </a:r>
            <a:endParaRPr lang="en-US" sz="2900" b="1" dirty="0"/>
          </a:p>
          <a:p>
            <a:pPr>
              <a:defRPr/>
            </a:pPr>
            <a:r>
              <a:rPr lang="en-US" sz="2900" b="1" dirty="0" smtClean="0">
                <a:solidFill>
                  <a:srgbClr val="000000"/>
                </a:solidFill>
              </a:rPr>
              <a:t>Presides </a:t>
            </a:r>
            <a:r>
              <a:rPr lang="en-US" sz="2900" b="1" dirty="0">
                <a:solidFill>
                  <a:srgbClr val="000000"/>
                </a:solidFill>
              </a:rPr>
              <a:t>over </a:t>
            </a:r>
            <a:r>
              <a:rPr lang="en-US" sz="2900" b="1" dirty="0" smtClean="0">
                <a:solidFill>
                  <a:srgbClr val="000000"/>
                </a:solidFill>
              </a:rPr>
              <a:t>House (Most powerful member) – always from majority party</a:t>
            </a:r>
          </a:p>
          <a:p>
            <a:pPr>
              <a:defRPr/>
            </a:pPr>
            <a:r>
              <a:rPr lang="en-US" sz="2900" b="1" dirty="0" smtClean="0">
                <a:solidFill>
                  <a:srgbClr val="000000"/>
                </a:solidFill>
              </a:rPr>
              <a:t>Appoints </a:t>
            </a:r>
            <a:r>
              <a:rPr lang="en-US" sz="2900" b="1" dirty="0">
                <a:solidFill>
                  <a:srgbClr val="000000"/>
                </a:solidFill>
              </a:rPr>
              <a:t>select and conference </a:t>
            </a:r>
            <a:r>
              <a:rPr lang="en-US" sz="2900" b="1" dirty="0" smtClean="0">
                <a:solidFill>
                  <a:srgbClr val="000000"/>
                </a:solidFill>
              </a:rPr>
              <a:t>committees</a:t>
            </a:r>
          </a:p>
          <a:p>
            <a:pPr>
              <a:defRPr/>
            </a:pPr>
            <a:r>
              <a:rPr lang="en-US" sz="2900" b="1" dirty="0" smtClean="0">
                <a:solidFill>
                  <a:srgbClr val="000000"/>
                </a:solidFill>
              </a:rPr>
              <a:t>Appoints </a:t>
            </a:r>
            <a:r>
              <a:rPr lang="en-US" sz="2900" b="1" dirty="0">
                <a:solidFill>
                  <a:srgbClr val="000000"/>
                </a:solidFill>
              </a:rPr>
              <a:t>Rules Committee members and its </a:t>
            </a:r>
            <a:r>
              <a:rPr lang="en-US" sz="2900" b="1" dirty="0" smtClean="0">
                <a:solidFill>
                  <a:srgbClr val="000000"/>
                </a:solidFill>
              </a:rPr>
              <a:t>chairman</a:t>
            </a:r>
          </a:p>
          <a:p>
            <a:pPr>
              <a:defRPr/>
            </a:pPr>
            <a:r>
              <a:rPr lang="en-US" sz="2900" b="1" dirty="0" smtClean="0">
                <a:solidFill>
                  <a:srgbClr val="000000"/>
                </a:solidFill>
              </a:rPr>
              <a:t>Assigns </a:t>
            </a:r>
            <a:r>
              <a:rPr lang="en-US" sz="2900" b="1" dirty="0">
                <a:solidFill>
                  <a:srgbClr val="000000"/>
                </a:solidFill>
              </a:rPr>
              <a:t>bills to </a:t>
            </a:r>
            <a:r>
              <a:rPr lang="en-US" sz="2900" b="1" dirty="0" smtClean="0">
                <a:solidFill>
                  <a:srgbClr val="000000"/>
                </a:solidFill>
              </a:rPr>
              <a:t>committees</a:t>
            </a:r>
          </a:p>
          <a:p>
            <a:pPr>
              <a:defRPr/>
            </a:pPr>
            <a:r>
              <a:rPr lang="en-US" sz="2900" b="1" dirty="0" smtClean="0">
                <a:solidFill>
                  <a:srgbClr val="000000"/>
                </a:solidFill>
              </a:rPr>
              <a:t>Third </a:t>
            </a:r>
            <a:r>
              <a:rPr lang="en-US" sz="2900" b="1" dirty="0">
                <a:solidFill>
                  <a:srgbClr val="000000"/>
                </a:solidFill>
              </a:rPr>
              <a:t>in line for presidency after V.P</a:t>
            </a:r>
            <a:r>
              <a:rPr lang="en-US" sz="2900" b="1" dirty="0" smtClean="0">
                <a:solidFill>
                  <a:srgbClr val="000000"/>
                </a:solidFill>
              </a:rPr>
              <a:t>.</a:t>
            </a:r>
          </a:p>
          <a:p>
            <a:pPr>
              <a:defRPr/>
            </a:pPr>
            <a:r>
              <a:rPr lang="en-US" sz="2900" b="1" dirty="0" smtClean="0">
                <a:solidFill>
                  <a:srgbClr val="000000"/>
                </a:solidFill>
              </a:rPr>
              <a:t>Informal </a:t>
            </a:r>
            <a:r>
              <a:rPr lang="en-US" sz="2900" b="1" dirty="0">
                <a:solidFill>
                  <a:srgbClr val="000000"/>
                </a:solidFill>
              </a:rPr>
              <a:t>powers, e.g., access to </a:t>
            </a:r>
            <a:r>
              <a:rPr lang="en-US" sz="2900" b="1" dirty="0" smtClean="0">
                <a:solidFill>
                  <a:srgbClr val="000000"/>
                </a:solidFill>
              </a:rPr>
              <a:t>media</a:t>
            </a:r>
          </a:p>
          <a:p>
            <a:pPr>
              <a:defRPr/>
            </a:pPr>
            <a:r>
              <a:rPr lang="en-US" sz="2900" b="1" dirty="0" smtClean="0">
                <a:solidFill>
                  <a:srgbClr val="000000"/>
                </a:solidFill>
              </a:rPr>
              <a:t>Influences </a:t>
            </a:r>
            <a:r>
              <a:rPr lang="en-US" sz="2900" b="1" dirty="0">
                <a:solidFill>
                  <a:srgbClr val="000000"/>
                </a:solidFill>
              </a:rPr>
              <a:t>agenda of the </a:t>
            </a:r>
            <a:r>
              <a:rPr lang="en-US" sz="2900" b="1" dirty="0" smtClean="0">
                <a:solidFill>
                  <a:srgbClr val="000000"/>
                </a:solidFill>
              </a:rPr>
              <a:t>House</a:t>
            </a:r>
          </a:p>
          <a:p>
            <a:pPr>
              <a:buNone/>
            </a:pPr>
            <a:endParaRPr lang="en-US" sz="2900" b="1" dirty="0" smtClean="0"/>
          </a:p>
          <a:p>
            <a:pPr>
              <a:buNone/>
            </a:pPr>
            <a:r>
              <a:rPr lang="en-US" sz="2900" b="1" dirty="0" smtClean="0"/>
              <a:t>MAJORITY </a:t>
            </a:r>
            <a:r>
              <a:rPr lang="en-US" sz="2900" b="1" dirty="0"/>
              <a:t>LEADER/MINORITY LEADER</a:t>
            </a:r>
          </a:p>
          <a:p>
            <a:r>
              <a:rPr lang="en-US" sz="2900" b="1" dirty="0" smtClean="0"/>
              <a:t>Partisan </a:t>
            </a:r>
            <a:r>
              <a:rPr lang="en-US" sz="2900" b="1" dirty="0"/>
              <a:t>positions chosen by party members</a:t>
            </a:r>
          </a:p>
          <a:p>
            <a:r>
              <a:rPr lang="en-US" sz="2900" b="1" dirty="0" smtClean="0"/>
              <a:t>Floor </a:t>
            </a:r>
            <a:r>
              <a:rPr lang="en-US" sz="2900" b="1" dirty="0"/>
              <a:t>leaders and legislative </a:t>
            </a:r>
            <a:r>
              <a:rPr lang="en-US" sz="2900" b="1" dirty="0" smtClean="0"/>
              <a:t>strategists</a:t>
            </a:r>
          </a:p>
          <a:p>
            <a:pPr>
              <a:buNone/>
            </a:pPr>
            <a:endParaRPr lang="en-US" sz="2900" b="1" dirty="0" smtClean="0"/>
          </a:p>
          <a:p>
            <a:pPr>
              <a:buNone/>
            </a:pPr>
            <a:r>
              <a:rPr lang="en-US" sz="2900" b="1" dirty="0" smtClean="0"/>
              <a:t>MAJORITY </a:t>
            </a:r>
            <a:r>
              <a:rPr lang="en-US" sz="2900" b="1" dirty="0"/>
              <a:t>WHIP/MINORITY WHIP</a:t>
            </a:r>
          </a:p>
          <a:p>
            <a:r>
              <a:rPr lang="en-US" sz="2900" b="1" dirty="0" smtClean="0"/>
              <a:t>Assistant </a:t>
            </a:r>
            <a:r>
              <a:rPr lang="en-US" sz="2900" b="1" dirty="0"/>
              <a:t>floor leaders</a:t>
            </a:r>
          </a:p>
          <a:p>
            <a:r>
              <a:rPr lang="en-US" sz="2900" b="1" dirty="0" smtClean="0"/>
              <a:t>Inform </a:t>
            </a:r>
            <a:r>
              <a:rPr lang="en-US" sz="2900" b="1" dirty="0"/>
              <a:t>party leaders on "mood" of House</a:t>
            </a:r>
          </a:p>
          <a:p>
            <a:r>
              <a:rPr lang="en-US" sz="2900" b="1" dirty="0" smtClean="0"/>
              <a:t>Keep </a:t>
            </a:r>
            <a:r>
              <a:rPr lang="en-US" sz="2900" b="1" dirty="0"/>
              <a:t>nose count on important votes</a:t>
            </a:r>
          </a:p>
          <a:p>
            <a:r>
              <a:rPr lang="en-US" sz="2900" b="1" dirty="0" smtClean="0"/>
              <a:t>Persuade </a:t>
            </a:r>
            <a:r>
              <a:rPr lang="en-US" sz="2900" b="1" dirty="0"/>
              <a:t>party members to vote with party</a:t>
            </a:r>
          </a:p>
          <a:p>
            <a:r>
              <a:rPr lang="en-US" sz="2900" b="1" dirty="0" smtClean="0"/>
              <a:t>Liaison </a:t>
            </a:r>
            <a:r>
              <a:rPr lang="en-US" sz="2900" b="1" dirty="0"/>
              <a:t>between party leadership and rank and file membership</a:t>
            </a:r>
          </a:p>
          <a:p>
            <a:endParaRPr lang="en-US" sz="2800" b="1" dirty="0"/>
          </a:p>
          <a:p>
            <a:pPr>
              <a:defRPr/>
            </a:pPr>
            <a:endParaRPr lang="en-US" sz="3000" b="1" dirty="0">
              <a:solidFill>
                <a:srgbClr val="000000"/>
              </a:solidFill>
            </a:endParaRP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32</a:t>
            </a:fld>
            <a:endParaRPr lang="en-US"/>
          </a:p>
        </p:txBody>
      </p:sp>
    </p:spTree>
    <p:extLst>
      <p:ext uri="{BB962C8B-B14F-4D97-AF65-F5344CB8AC3E}">
        <p14:creationId xmlns:p14="http://schemas.microsoft.com/office/powerpoint/2010/main" val="1487995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0000"/>
                </a:solidFill>
                <a:effectLst>
                  <a:outerShdw blurRad="38100" dist="38100" dir="2700000" algn="tl">
                    <a:srgbClr val="FFFFFF"/>
                  </a:outerShdw>
                </a:effectLst>
                <a:latin typeface="Calibri" charset="0"/>
              </a:rPr>
              <a:t>THE SENATE</a:t>
            </a:r>
            <a:endParaRPr lang="en-US" dirty="0">
              <a:solidFill>
                <a:srgbClr val="000000"/>
              </a:solidFill>
            </a:endParaRPr>
          </a:p>
        </p:txBody>
      </p:sp>
      <p:sp>
        <p:nvSpPr>
          <p:cNvPr id="3" name="Content Placeholder 2"/>
          <p:cNvSpPr>
            <a:spLocks noGrp="1"/>
          </p:cNvSpPr>
          <p:nvPr>
            <p:ph idx="1"/>
          </p:nvPr>
        </p:nvSpPr>
        <p:spPr>
          <a:xfrm>
            <a:off x="457200" y="1143000"/>
            <a:ext cx="8229600" cy="5486400"/>
          </a:xfrm>
        </p:spPr>
        <p:txBody>
          <a:bodyPr>
            <a:noAutofit/>
          </a:bodyPr>
          <a:lstStyle/>
          <a:p>
            <a:pPr marL="0" indent="0">
              <a:spcBef>
                <a:spcPts val="0"/>
              </a:spcBef>
              <a:buNone/>
            </a:pPr>
            <a:r>
              <a:rPr lang="en-US" sz="1800" b="1" dirty="0" smtClean="0"/>
              <a:t>PRESIDENT OF THE SENATE</a:t>
            </a:r>
          </a:p>
          <a:p>
            <a:pPr>
              <a:spcBef>
                <a:spcPts val="0"/>
              </a:spcBef>
            </a:pPr>
            <a:r>
              <a:rPr lang="en-US" sz="1500" b="1" dirty="0" smtClean="0"/>
              <a:t>Vice President of the U.S. </a:t>
            </a:r>
          </a:p>
          <a:p>
            <a:pPr>
              <a:spcBef>
                <a:spcPts val="0"/>
              </a:spcBef>
            </a:pPr>
            <a:r>
              <a:rPr lang="en-US" sz="1500" b="1" dirty="0" smtClean="0"/>
              <a:t>Presides over Senate</a:t>
            </a:r>
          </a:p>
          <a:p>
            <a:pPr>
              <a:spcBef>
                <a:spcPts val="0"/>
              </a:spcBef>
            </a:pPr>
            <a:r>
              <a:rPr lang="en-US" sz="1500" b="1" dirty="0" smtClean="0"/>
              <a:t>Votes in case of ties</a:t>
            </a:r>
          </a:p>
          <a:p>
            <a:pPr>
              <a:spcBef>
                <a:spcPts val="0"/>
              </a:spcBef>
            </a:pPr>
            <a:r>
              <a:rPr lang="en-US" sz="1500" b="1" dirty="0" smtClean="0"/>
              <a:t>Ceremonial job</a:t>
            </a:r>
          </a:p>
          <a:p>
            <a:pPr>
              <a:spcBef>
                <a:spcPts val="0"/>
              </a:spcBef>
            </a:pPr>
            <a:endParaRPr lang="en-US" sz="1500" b="1" dirty="0" smtClean="0"/>
          </a:p>
          <a:p>
            <a:pPr marL="0" indent="0">
              <a:spcBef>
                <a:spcPts val="0"/>
              </a:spcBef>
              <a:buNone/>
            </a:pPr>
            <a:r>
              <a:rPr lang="en-US" sz="1800" b="1" dirty="0"/>
              <a:t>PRESIDENT PRO TEMPORE</a:t>
            </a:r>
          </a:p>
          <a:p>
            <a:pPr>
              <a:spcBef>
                <a:spcPts val="0"/>
              </a:spcBef>
            </a:pPr>
            <a:r>
              <a:rPr lang="en-US" sz="1500" b="1" dirty="0"/>
              <a:t>Ceremonial job</a:t>
            </a:r>
          </a:p>
          <a:p>
            <a:pPr>
              <a:spcBef>
                <a:spcPts val="0"/>
              </a:spcBef>
            </a:pPr>
            <a:r>
              <a:rPr lang="en-US" sz="1500" b="1" dirty="0" smtClean="0"/>
              <a:t>Presides </a:t>
            </a:r>
            <a:r>
              <a:rPr lang="en-US" sz="1500" b="1" dirty="0"/>
              <a:t>in absence of V.P.</a:t>
            </a:r>
          </a:p>
          <a:p>
            <a:pPr>
              <a:spcBef>
                <a:spcPts val="0"/>
              </a:spcBef>
            </a:pPr>
            <a:r>
              <a:rPr lang="en-US" sz="1500" b="1" dirty="0" smtClean="0"/>
              <a:t>Fourth </a:t>
            </a:r>
            <a:r>
              <a:rPr lang="en-US" sz="1500" b="1" dirty="0"/>
              <a:t>in line for </a:t>
            </a:r>
            <a:r>
              <a:rPr lang="en-US" sz="1500" b="1" dirty="0" smtClean="0"/>
              <a:t>presidency</a:t>
            </a:r>
          </a:p>
          <a:p>
            <a:pPr>
              <a:spcBef>
                <a:spcPts val="0"/>
              </a:spcBef>
            </a:pPr>
            <a:endParaRPr lang="en-US" sz="1500" b="1" dirty="0" smtClean="0"/>
          </a:p>
          <a:p>
            <a:pPr>
              <a:spcBef>
                <a:spcPts val="0"/>
              </a:spcBef>
              <a:buNone/>
            </a:pPr>
            <a:r>
              <a:rPr lang="en-US" sz="1800" b="1" dirty="0"/>
              <a:t>MAJORITY LEADER</a:t>
            </a:r>
          </a:p>
          <a:p>
            <a:pPr>
              <a:spcBef>
                <a:spcPts val="0"/>
              </a:spcBef>
            </a:pPr>
            <a:r>
              <a:rPr lang="en-US" sz="1500" b="1" dirty="0"/>
              <a:t>True leader in Senate</a:t>
            </a:r>
          </a:p>
          <a:p>
            <a:pPr>
              <a:spcBef>
                <a:spcPts val="0"/>
              </a:spcBef>
            </a:pPr>
            <a:r>
              <a:rPr lang="en-US" sz="1500" b="1" dirty="0" smtClean="0"/>
              <a:t>Recognized </a:t>
            </a:r>
            <a:r>
              <a:rPr lang="en-US" sz="1500" b="1" dirty="0"/>
              <a:t>first for all debates – w/power to filibuster, this gives Majority Leader strong influence on bills</a:t>
            </a:r>
          </a:p>
          <a:p>
            <a:pPr>
              <a:spcBef>
                <a:spcPts val="0"/>
              </a:spcBef>
            </a:pPr>
            <a:r>
              <a:rPr lang="en-US" sz="1500" b="1" dirty="0" smtClean="0"/>
              <a:t>True </a:t>
            </a:r>
            <a:r>
              <a:rPr lang="en-US" sz="1500" b="1" dirty="0"/>
              <a:t>leader of majority party</a:t>
            </a:r>
          </a:p>
          <a:p>
            <a:pPr>
              <a:spcBef>
                <a:spcPts val="0"/>
              </a:spcBef>
            </a:pPr>
            <a:r>
              <a:rPr lang="en-US" sz="1500" b="1" dirty="0" smtClean="0"/>
              <a:t>Influences </a:t>
            </a:r>
            <a:r>
              <a:rPr lang="en-US" sz="1500" b="1" dirty="0"/>
              <a:t>committee assignments of senators</a:t>
            </a:r>
          </a:p>
          <a:p>
            <a:pPr>
              <a:spcBef>
                <a:spcPts val="0"/>
              </a:spcBef>
            </a:pPr>
            <a:r>
              <a:rPr lang="en-US" sz="1500" b="1" dirty="0" smtClean="0"/>
              <a:t>Influences </a:t>
            </a:r>
            <a:r>
              <a:rPr lang="en-US" sz="1500" b="1" dirty="0"/>
              <a:t>Senate agenda, along with Minority Leader</a:t>
            </a:r>
          </a:p>
          <a:p>
            <a:pPr>
              <a:spcBef>
                <a:spcPts val="0"/>
              </a:spcBef>
            </a:pPr>
            <a:r>
              <a:rPr lang="en-US" sz="1500" b="1" dirty="0" smtClean="0"/>
              <a:t>Informal </a:t>
            </a:r>
            <a:r>
              <a:rPr lang="en-US" sz="1500" b="1" dirty="0"/>
              <a:t>powers, e.g., of using the </a:t>
            </a:r>
            <a:r>
              <a:rPr lang="en-US" sz="1500" b="1" dirty="0" smtClean="0"/>
              <a:t>media</a:t>
            </a:r>
          </a:p>
          <a:p>
            <a:pPr>
              <a:spcBef>
                <a:spcPts val="0"/>
              </a:spcBef>
            </a:pPr>
            <a:endParaRPr lang="en-US" sz="1500" b="1" dirty="0" smtClean="0"/>
          </a:p>
          <a:p>
            <a:pPr>
              <a:spcBef>
                <a:spcPts val="0"/>
              </a:spcBef>
              <a:buNone/>
            </a:pPr>
            <a:r>
              <a:rPr lang="en-US" sz="1800" b="1" dirty="0"/>
              <a:t>MINORITY LEADER AND PARTY WHIPS</a:t>
            </a:r>
          </a:p>
          <a:p>
            <a:pPr>
              <a:spcBef>
                <a:spcPts val="0"/>
              </a:spcBef>
            </a:pPr>
            <a:r>
              <a:rPr lang="en-US" sz="1500" b="1" dirty="0" smtClean="0"/>
              <a:t>Same </a:t>
            </a:r>
            <a:r>
              <a:rPr lang="en-US" sz="1500" b="1" dirty="0"/>
              <a:t>as House</a:t>
            </a:r>
          </a:p>
          <a:p>
            <a:pPr>
              <a:lnSpc>
                <a:spcPct val="120000"/>
              </a:lnSpc>
            </a:pPr>
            <a:endParaRPr lang="en-US" sz="1050" b="1" dirty="0"/>
          </a:p>
          <a:p>
            <a:endParaRPr lang="en-US" sz="1050" b="1" dirty="0"/>
          </a:p>
          <a:p>
            <a:endParaRPr lang="en-US" sz="1050" dirty="0"/>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33</a:t>
            </a:fld>
            <a:endParaRPr lang="en-US"/>
          </a:p>
        </p:txBody>
      </p:sp>
    </p:spTree>
    <p:extLst>
      <p:ext uri="{BB962C8B-B14F-4D97-AF65-F5344CB8AC3E}">
        <p14:creationId xmlns:p14="http://schemas.microsoft.com/office/powerpoint/2010/main" val="40698640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COMMITTEE SYSTEM</a:t>
            </a:r>
            <a:endParaRPr lang="en-US" dirty="0"/>
          </a:p>
        </p:txBody>
      </p:sp>
      <p:sp>
        <p:nvSpPr>
          <p:cNvPr id="3" name="Content Placeholder 2"/>
          <p:cNvSpPr>
            <a:spLocks noGrp="1"/>
          </p:cNvSpPr>
          <p:nvPr>
            <p:ph idx="1"/>
          </p:nvPr>
        </p:nvSpPr>
        <p:spPr/>
        <p:txBody>
          <a:bodyPr>
            <a:normAutofit fontScale="62500" lnSpcReduction="20000"/>
          </a:bodyPr>
          <a:lstStyle/>
          <a:p>
            <a:pPr>
              <a:lnSpc>
                <a:spcPct val="120000"/>
              </a:lnSpc>
              <a:defRPr/>
            </a:pPr>
            <a:r>
              <a:rPr lang="en-US" b="1" dirty="0" smtClean="0"/>
              <a:t>Real </a:t>
            </a:r>
            <a:r>
              <a:rPr lang="en-US" b="1" dirty="0"/>
              <a:t>work of Cong. is done in committees and subcommittees, not on the floor of </a:t>
            </a:r>
            <a:r>
              <a:rPr lang="en-US" b="1" dirty="0" smtClean="0"/>
              <a:t>the House </a:t>
            </a:r>
            <a:r>
              <a:rPr lang="en-US" b="1" dirty="0"/>
              <a:t>or Senate</a:t>
            </a:r>
            <a:r>
              <a:rPr lang="en-US" b="1" dirty="0" smtClean="0"/>
              <a:t>.</a:t>
            </a:r>
          </a:p>
          <a:p>
            <a:pPr marL="0" indent="0">
              <a:lnSpc>
                <a:spcPct val="120000"/>
              </a:lnSpc>
              <a:buNone/>
              <a:defRPr/>
            </a:pPr>
            <a:endParaRPr lang="en-US" b="1" dirty="0"/>
          </a:p>
          <a:p>
            <a:pPr>
              <a:lnSpc>
                <a:spcPct val="120000"/>
              </a:lnSpc>
              <a:defRPr/>
            </a:pPr>
            <a:r>
              <a:rPr lang="en-US" b="1" dirty="0" smtClean="0"/>
              <a:t>Before </a:t>
            </a:r>
            <a:r>
              <a:rPr lang="en-US" b="1" dirty="0"/>
              <a:t>a bill even reaches the floor, it must first pass through a committee, unless </a:t>
            </a:r>
            <a:r>
              <a:rPr lang="en-US" b="1" dirty="0" smtClean="0"/>
              <a:t>the committee </a:t>
            </a:r>
            <a:r>
              <a:rPr lang="en-US" b="1" dirty="0"/>
              <a:t>has resisted "reporting out" the bill and the House votes to "discharge" it onto </a:t>
            </a:r>
            <a:r>
              <a:rPr lang="en-US" b="1" dirty="0" smtClean="0"/>
              <a:t>the floor </a:t>
            </a:r>
            <a:r>
              <a:rPr lang="en-US" b="1" dirty="0"/>
              <a:t>for consideration by the full body.  (Senate committees lack the power to prevent bills from reaching the floor</a:t>
            </a:r>
            <a:r>
              <a:rPr lang="en-US" b="1" dirty="0" smtClean="0"/>
              <a:t>).</a:t>
            </a:r>
          </a:p>
          <a:p>
            <a:pPr marL="0" indent="0">
              <a:lnSpc>
                <a:spcPct val="120000"/>
              </a:lnSpc>
              <a:buNone/>
              <a:defRPr/>
            </a:pPr>
            <a:endParaRPr lang="en-US" b="1" dirty="0"/>
          </a:p>
          <a:p>
            <a:pPr>
              <a:lnSpc>
                <a:spcPct val="120000"/>
              </a:lnSpc>
              <a:defRPr/>
            </a:pPr>
            <a:r>
              <a:rPr lang="en-US" b="1" dirty="0" smtClean="0"/>
              <a:t>Committee </a:t>
            </a:r>
            <a:r>
              <a:rPr lang="en-US" b="1" dirty="0"/>
              <a:t>functions:</a:t>
            </a:r>
          </a:p>
          <a:p>
            <a:pPr marL="914400" lvl="1" indent="-514350">
              <a:lnSpc>
                <a:spcPct val="120000"/>
              </a:lnSpc>
              <a:buFont typeface="+mj-lt"/>
              <a:buAutoNum type="arabicPeriod"/>
              <a:defRPr/>
            </a:pPr>
            <a:r>
              <a:rPr lang="en-US" b="1" dirty="0" smtClean="0"/>
              <a:t>Analyze legislation</a:t>
            </a:r>
            <a:endParaRPr lang="en-US" b="1" dirty="0"/>
          </a:p>
          <a:p>
            <a:pPr marL="914400" lvl="1" indent="-514350">
              <a:lnSpc>
                <a:spcPct val="120000"/>
              </a:lnSpc>
              <a:buFont typeface="+mj-lt"/>
              <a:buAutoNum type="arabicPeriod"/>
              <a:defRPr/>
            </a:pPr>
            <a:r>
              <a:rPr lang="en-US" b="1" dirty="0" smtClean="0"/>
              <a:t>Conduct </a:t>
            </a:r>
            <a:r>
              <a:rPr lang="en-US" b="1" dirty="0"/>
              <a:t>investigations of executive branch on </a:t>
            </a:r>
            <a:r>
              <a:rPr lang="en-US" b="1" u="sng" dirty="0"/>
              <a:t>as-needed</a:t>
            </a:r>
            <a:r>
              <a:rPr lang="en-US" b="1" dirty="0"/>
              <a:t> </a:t>
            </a:r>
            <a:r>
              <a:rPr lang="en-US" b="1" dirty="0" smtClean="0"/>
              <a:t>basis</a:t>
            </a:r>
            <a:endParaRPr lang="en-US" b="1" dirty="0"/>
          </a:p>
          <a:p>
            <a:pPr marL="914400" lvl="1" indent="-514350">
              <a:lnSpc>
                <a:spcPct val="120000"/>
              </a:lnSpc>
              <a:buFont typeface="+mj-lt"/>
              <a:buAutoNum type="arabicPeriod"/>
              <a:defRPr/>
            </a:pPr>
            <a:r>
              <a:rPr lang="en-US" b="1" dirty="0" smtClean="0"/>
              <a:t>Conduct </a:t>
            </a:r>
            <a:r>
              <a:rPr lang="en-US" b="1" dirty="0"/>
              <a:t>oversight of executive branch agencies on an </a:t>
            </a:r>
            <a:r>
              <a:rPr lang="en-US" b="1" u="sng" dirty="0"/>
              <a:t>ongoing</a:t>
            </a:r>
            <a:r>
              <a:rPr lang="en-US" b="1" dirty="0"/>
              <a:t> </a:t>
            </a:r>
            <a:r>
              <a:rPr lang="en-US" b="1" dirty="0" smtClean="0"/>
              <a:t>basis</a:t>
            </a:r>
            <a:endParaRPr lang="en-US" b="1" dirty="0"/>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34</a:t>
            </a:fld>
            <a:endParaRPr lang="en-US"/>
          </a:p>
        </p:txBody>
      </p:sp>
    </p:spTree>
    <p:extLst>
      <p:ext uri="{BB962C8B-B14F-4D97-AF65-F5344CB8AC3E}">
        <p14:creationId xmlns:p14="http://schemas.microsoft.com/office/powerpoint/2010/main" val="42098225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hangingPunct="0"/>
            <a:r>
              <a:rPr lang="en-US" b="1" dirty="0"/>
              <a:t>SELECTION OF COMMITTEE MEMBERS</a:t>
            </a:r>
            <a:endParaRPr lang="en-US" dirty="0"/>
          </a:p>
        </p:txBody>
      </p:sp>
      <p:sp>
        <p:nvSpPr>
          <p:cNvPr id="3" name="Content Placeholder 2"/>
          <p:cNvSpPr>
            <a:spLocks noGrp="1"/>
          </p:cNvSpPr>
          <p:nvPr>
            <p:ph idx="1"/>
          </p:nvPr>
        </p:nvSpPr>
        <p:spPr/>
        <p:txBody>
          <a:bodyPr>
            <a:noAutofit/>
          </a:bodyPr>
          <a:lstStyle/>
          <a:p>
            <a:pPr fontAlgn="base" hangingPunct="0"/>
            <a:r>
              <a:rPr lang="en-US" sz="2000" b="1" dirty="0"/>
              <a:t>Importance of getting on the right committee, i.e., one in which a member can best serve his constituents, and thus increase his/her chances of reelection</a:t>
            </a:r>
            <a:r>
              <a:rPr lang="en-US" sz="2000" b="1" dirty="0" smtClean="0"/>
              <a:t>.</a:t>
            </a:r>
          </a:p>
          <a:p>
            <a:pPr fontAlgn="base" hangingPunct="0"/>
            <a:endParaRPr lang="en-US" sz="2000" b="1" dirty="0"/>
          </a:p>
          <a:p>
            <a:pPr fontAlgn="base" hangingPunct="0"/>
            <a:r>
              <a:rPr lang="en-US" sz="2000" b="1" dirty="0"/>
              <a:t>Members are assigned to committees by either the Committee on Committees or the Steering the Policy Committee</a:t>
            </a:r>
            <a:r>
              <a:rPr lang="en-US" sz="2000" b="1" dirty="0" smtClean="0"/>
              <a:t>.</a:t>
            </a:r>
          </a:p>
          <a:p>
            <a:pPr fontAlgn="base" hangingPunct="0"/>
            <a:endParaRPr lang="en-US" sz="2000" b="1" dirty="0"/>
          </a:p>
          <a:p>
            <a:pPr fontAlgn="base" hangingPunct="0"/>
            <a:r>
              <a:rPr lang="en-US" sz="2000" b="1" dirty="0"/>
              <a:t>Whichever party has majority in the house will have a majority on each committee</a:t>
            </a:r>
            <a:r>
              <a:rPr lang="en-US" sz="2000" b="1" dirty="0" smtClean="0"/>
              <a:t>.</a:t>
            </a:r>
          </a:p>
          <a:p>
            <a:pPr fontAlgn="base" hangingPunct="0"/>
            <a:endParaRPr lang="en-US" sz="2000" b="1" dirty="0"/>
          </a:p>
          <a:p>
            <a:pPr fontAlgn="base" hangingPunct="0"/>
            <a:r>
              <a:rPr lang="en-US" sz="2000" b="1" dirty="0"/>
              <a:t>Committee chairman is of majority party; </a:t>
            </a:r>
            <a:r>
              <a:rPr lang="en-US" sz="2000" b="1" dirty="0" smtClean="0"/>
              <a:t>“ranking member” </a:t>
            </a:r>
            <a:r>
              <a:rPr lang="en-US" sz="2000" b="1" dirty="0"/>
              <a:t>is </a:t>
            </a:r>
            <a:r>
              <a:rPr lang="en-US" sz="2000" b="1" dirty="0" smtClean="0"/>
              <a:t>most </a:t>
            </a:r>
            <a:r>
              <a:rPr lang="en-US" sz="2000" b="1" dirty="0"/>
              <a:t>senior member of minority party on a </a:t>
            </a:r>
            <a:r>
              <a:rPr lang="en-US" sz="2000" b="1" dirty="0" smtClean="0"/>
              <a:t>committee</a:t>
            </a:r>
            <a:endParaRPr lang="en-US" sz="2000" b="1" dirty="0"/>
          </a:p>
        </p:txBody>
      </p:sp>
      <p:sp>
        <p:nvSpPr>
          <p:cNvPr id="4" name="Slide Number Placeholder 3"/>
          <p:cNvSpPr>
            <a:spLocks noGrp="1"/>
          </p:cNvSpPr>
          <p:nvPr>
            <p:ph type="sldNum" sz="quarter" idx="12"/>
          </p:nvPr>
        </p:nvSpPr>
        <p:spPr/>
        <p:txBody>
          <a:bodyPr/>
          <a:lstStyle/>
          <a:p>
            <a:fld id="{A1B76A41-144B-B84B-8834-3DEC244DA6B3}" type="slidenum">
              <a:rPr lang="en-US" smtClean="0"/>
              <a:t>35</a:t>
            </a:fld>
            <a:endParaRPr lang="en-US"/>
          </a:p>
        </p:txBody>
      </p:sp>
    </p:spTree>
    <p:extLst>
      <p:ext uri="{BB962C8B-B14F-4D97-AF65-F5344CB8AC3E}">
        <p14:creationId xmlns:p14="http://schemas.microsoft.com/office/powerpoint/2010/main" val="3616926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817562"/>
          </a:xfrm>
        </p:spPr>
        <p:txBody>
          <a:bodyPr>
            <a:normAutofit/>
          </a:bodyPr>
          <a:lstStyle/>
          <a:p>
            <a:r>
              <a:rPr lang="en-US" sz="3600" b="1" dirty="0" smtClean="0"/>
              <a:t>SELECTION OF COMMITTEE CHAIRMEN</a:t>
            </a:r>
            <a:endParaRPr lang="en-US" sz="3600" dirty="0"/>
          </a:p>
        </p:txBody>
      </p:sp>
      <p:sp>
        <p:nvSpPr>
          <p:cNvPr id="3" name="Content Placeholder 2"/>
          <p:cNvSpPr>
            <a:spLocks noGrp="1"/>
          </p:cNvSpPr>
          <p:nvPr>
            <p:ph idx="1"/>
          </p:nvPr>
        </p:nvSpPr>
        <p:spPr>
          <a:xfrm>
            <a:off x="266700" y="1054100"/>
            <a:ext cx="8661400" cy="5511800"/>
          </a:xfrm>
        </p:spPr>
        <p:txBody>
          <a:bodyPr>
            <a:noAutofit/>
          </a:bodyPr>
          <a:lstStyle/>
          <a:p>
            <a:pPr>
              <a:defRPr/>
            </a:pPr>
            <a:r>
              <a:rPr lang="en-US" sz="2800" b="1" dirty="0" smtClean="0"/>
              <a:t>Power </a:t>
            </a:r>
            <a:r>
              <a:rPr lang="en-US" sz="2800" b="1" dirty="0"/>
              <a:t>of chairmen is substantial over:</a:t>
            </a:r>
          </a:p>
          <a:p>
            <a:pPr lvl="1">
              <a:defRPr/>
            </a:pPr>
            <a:r>
              <a:rPr lang="en-US" sz="2400" b="1" dirty="0" smtClean="0"/>
              <a:t>Setting </a:t>
            </a:r>
            <a:r>
              <a:rPr lang="en-US" sz="2400" b="1" dirty="0"/>
              <a:t>committee </a:t>
            </a:r>
            <a:r>
              <a:rPr lang="en-US" sz="2400" b="1" dirty="0" smtClean="0"/>
              <a:t>agenda</a:t>
            </a:r>
            <a:endParaRPr lang="en-US" sz="2400" b="1" dirty="0"/>
          </a:p>
          <a:p>
            <a:pPr lvl="1">
              <a:defRPr/>
            </a:pPr>
            <a:r>
              <a:rPr lang="en-US" sz="2400" b="1" dirty="0" smtClean="0"/>
              <a:t>Hiring staff</a:t>
            </a:r>
            <a:endParaRPr lang="en-US" sz="2400" b="1" dirty="0"/>
          </a:p>
          <a:p>
            <a:pPr lvl="1">
              <a:defRPr/>
            </a:pPr>
            <a:r>
              <a:rPr lang="en-US" sz="2400" b="1" dirty="0" smtClean="0"/>
              <a:t>Membership </a:t>
            </a:r>
            <a:r>
              <a:rPr lang="en-US" sz="2400" b="1" dirty="0"/>
              <a:t>on </a:t>
            </a:r>
            <a:r>
              <a:rPr lang="en-US" sz="2400" b="1" dirty="0" smtClean="0"/>
              <a:t>subcommittees</a:t>
            </a:r>
            <a:endParaRPr lang="en-US" sz="2400" b="1" dirty="0"/>
          </a:p>
          <a:p>
            <a:pPr lvl="1">
              <a:defRPr/>
            </a:pPr>
            <a:r>
              <a:rPr lang="en-US" sz="2400" b="1" dirty="0" smtClean="0"/>
              <a:t>Jurisdiction </a:t>
            </a:r>
            <a:r>
              <a:rPr lang="en-US" sz="2400" b="1" dirty="0"/>
              <a:t>of </a:t>
            </a:r>
            <a:r>
              <a:rPr lang="en-US" sz="2400" b="1" dirty="0" smtClean="0"/>
              <a:t>subcommittees</a:t>
            </a:r>
          </a:p>
          <a:p>
            <a:pPr lvl="1">
              <a:defRPr/>
            </a:pPr>
            <a:endParaRPr lang="en-US" sz="2400" b="1" dirty="0" smtClean="0"/>
          </a:p>
          <a:p>
            <a:pPr>
              <a:defRPr/>
            </a:pPr>
            <a:r>
              <a:rPr lang="en-US" sz="2800" b="1" dirty="0"/>
              <a:t>Chairmen are selected by secret ballot in party caucuses or conferences (of party leaders) at the beginning of the term. </a:t>
            </a:r>
          </a:p>
          <a:p>
            <a:pPr lvl="1">
              <a:defRPr/>
            </a:pPr>
            <a:r>
              <a:rPr lang="en-US" sz="2400" b="1" dirty="0"/>
              <a:t>Generally, the seniority system is followed, i.e., the person of the majority party with the most seniority on </a:t>
            </a:r>
            <a:r>
              <a:rPr lang="en-US" sz="2400" b="1" dirty="0" smtClean="0"/>
              <a:t>THAT COMMITTEE is </a:t>
            </a:r>
            <a:r>
              <a:rPr lang="en-US" sz="2400" b="1" dirty="0"/>
              <a:t>chosen chairman.</a:t>
            </a:r>
            <a:endParaRPr lang="en-US" sz="2400" dirty="0"/>
          </a:p>
          <a:p>
            <a:pPr lvl="1">
              <a:defRPr/>
            </a:pPr>
            <a:endParaRPr lang="en-US" b="1" dirty="0"/>
          </a:p>
        </p:txBody>
      </p:sp>
      <p:sp>
        <p:nvSpPr>
          <p:cNvPr id="4" name="Slide Number Placeholder 3"/>
          <p:cNvSpPr>
            <a:spLocks noGrp="1"/>
          </p:cNvSpPr>
          <p:nvPr>
            <p:ph type="sldNum" sz="quarter" idx="12"/>
          </p:nvPr>
        </p:nvSpPr>
        <p:spPr/>
        <p:txBody>
          <a:bodyPr/>
          <a:lstStyle/>
          <a:p>
            <a:fld id="{A1B76A41-144B-B84B-8834-3DEC244DA6B3}" type="slidenum">
              <a:rPr lang="en-US" smtClean="0"/>
              <a:t>36</a:t>
            </a:fld>
            <a:endParaRPr lang="en-US"/>
          </a:p>
        </p:txBody>
      </p:sp>
    </p:spTree>
    <p:extLst>
      <p:ext uri="{BB962C8B-B14F-4D97-AF65-F5344CB8AC3E}">
        <p14:creationId xmlns:p14="http://schemas.microsoft.com/office/powerpoint/2010/main" val="1836512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SELECTION OF COMMITTEE CHAIRMEN</a:t>
            </a:r>
            <a:endParaRPr lang="en-US" sz="3600" dirty="0"/>
          </a:p>
        </p:txBody>
      </p:sp>
      <p:sp>
        <p:nvSpPr>
          <p:cNvPr id="3" name="Content Placeholder 2"/>
          <p:cNvSpPr>
            <a:spLocks noGrp="1"/>
          </p:cNvSpPr>
          <p:nvPr>
            <p:ph idx="1"/>
          </p:nvPr>
        </p:nvSpPr>
        <p:spPr/>
        <p:txBody>
          <a:bodyPr>
            <a:normAutofit fontScale="85000" lnSpcReduction="20000"/>
          </a:bodyPr>
          <a:lstStyle/>
          <a:p>
            <a:pPr>
              <a:lnSpc>
                <a:spcPct val="120000"/>
              </a:lnSpc>
              <a:defRPr/>
            </a:pPr>
            <a:r>
              <a:rPr lang="en-US" b="1" dirty="0" smtClean="0"/>
              <a:t>Advantages </a:t>
            </a:r>
            <a:r>
              <a:rPr lang="en-US" b="1" dirty="0"/>
              <a:t>of seniority system:</a:t>
            </a:r>
          </a:p>
          <a:p>
            <a:pPr lvl="1">
              <a:lnSpc>
                <a:spcPct val="120000"/>
              </a:lnSpc>
              <a:defRPr/>
            </a:pPr>
            <a:r>
              <a:rPr lang="en-US" b="1" dirty="0" smtClean="0"/>
              <a:t>Experience</a:t>
            </a:r>
            <a:r>
              <a:rPr lang="en-US" b="1" dirty="0"/>
              <a:t>.</a:t>
            </a:r>
          </a:p>
          <a:p>
            <a:pPr lvl="1">
              <a:lnSpc>
                <a:spcPct val="120000"/>
              </a:lnSpc>
              <a:defRPr/>
            </a:pPr>
            <a:r>
              <a:rPr lang="en-US" b="1" dirty="0" smtClean="0"/>
              <a:t>Stability</a:t>
            </a:r>
            <a:r>
              <a:rPr lang="en-US" b="1" dirty="0"/>
              <a:t>.</a:t>
            </a:r>
          </a:p>
          <a:p>
            <a:pPr lvl="1">
              <a:lnSpc>
                <a:spcPct val="120000"/>
              </a:lnSpc>
              <a:defRPr/>
            </a:pPr>
            <a:r>
              <a:rPr lang="en-US" b="1" dirty="0" smtClean="0"/>
              <a:t>Expertise</a:t>
            </a:r>
            <a:r>
              <a:rPr lang="en-US" b="1" dirty="0"/>
              <a:t>.</a:t>
            </a:r>
          </a:p>
          <a:p>
            <a:pPr lvl="1">
              <a:lnSpc>
                <a:spcPct val="120000"/>
              </a:lnSpc>
              <a:defRPr/>
            </a:pPr>
            <a:r>
              <a:rPr lang="en-US" b="1" dirty="0" smtClean="0"/>
              <a:t>Reduces </a:t>
            </a:r>
            <a:r>
              <a:rPr lang="en-US" b="1" dirty="0"/>
              <a:t>infighting among those who would be rivals for chairmen. </a:t>
            </a:r>
            <a:endParaRPr lang="en-US" b="1" dirty="0" smtClean="0"/>
          </a:p>
          <a:p>
            <a:pPr marL="457200" lvl="1" indent="0">
              <a:lnSpc>
                <a:spcPct val="120000"/>
              </a:lnSpc>
              <a:buNone/>
              <a:defRPr/>
            </a:pPr>
            <a:endParaRPr lang="en-US" b="1" dirty="0"/>
          </a:p>
          <a:p>
            <a:pPr>
              <a:lnSpc>
                <a:spcPct val="120000"/>
              </a:lnSpc>
              <a:defRPr/>
            </a:pPr>
            <a:r>
              <a:rPr lang="en-US" b="1" dirty="0" smtClean="0"/>
              <a:t>Disadvantages </a:t>
            </a:r>
            <a:r>
              <a:rPr lang="en-US" b="1" dirty="0"/>
              <a:t>of seniority system:  Increases influence of 1 party states, and decreases influence of competitive states</a:t>
            </a:r>
            <a:r>
              <a:rPr lang="en-US" b="1" dirty="0" smtClean="0"/>
              <a:t>.</a:t>
            </a:r>
          </a:p>
        </p:txBody>
      </p:sp>
      <p:sp>
        <p:nvSpPr>
          <p:cNvPr id="4" name="Slide Number Placeholder 3"/>
          <p:cNvSpPr>
            <a:spLocks noGrp="1"/>
          </p:cNvSpPr>
          <p:nvPr>
            <p:ph type="sldNum" sz="quarter" idx="12"/>
          </p:nvPr>
        </p:nvSpPr>
        <p:spPr/>
        <p:txBody>
          <a:bodyPr/>
          <a:lstStyle/>
          <a:p>
            <a:fld id="{A1B76A41-144B-B84B-8834-3DEC244DA6B3}" type="slidenum">
              <a:rPr lang="en-US" smtClean="0"/>
              <a:t>37</a:t>
            </a:fld>
            <a:endParaRPr lang="en-US"/>
          </a:p>
        </p:txBody>
      </p:sp>
    </p:spTree>
    <p:extLst>
      <p:ext uri="{BB962C8B-B14F-4D97-AF65-F5344CB8AC3E}">
        <p14:creationId xmlns:p14="http://schemas.microsoft.com/office/powerpoint/2010/main" val="210638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9462"/>
          </a:xfrm>
        </p:spPr>
        <p:txBody>
          <a:bodyPr>
            <a:normAutofit/>
          </a:bodyPr>
          <a:lstStyle/>
          <a:p>
            <a:r>
              <a:rPr lang="en-US" b="1" dirty="0"/>
              <a:t>DECENTRALIZATION OF THE </a:t>
            </a:r>
            <a:r>
              <a:rPr lang="en-US" b="1" dirty="0" err="1" smtClean="0"/>
              <a:t>1970'S</a:t>
            </a:r>
            <a:endParaRPr lang="en-US" dirty="0"/>
          </a:p>
        </p:txBody>
      </p:sp>
      <p:sp>
        <p:nvSpPr>
          <p:cNvPr id="3" name="Content Placeholder 2"/>
          <p:cNvSpPr>
            <a:spLocks noGrp="1"/>
          </p:cNvSpPr>
          <p:nvPr>
            <p:ph idx="1"/>
          </p:nvPr>
        </p:nvSpPr>
        <p:spPr>
          <a:xfrm>
            <a:off x="457200" y="1320800"/>
            <a:ext cx="8229600" cy="5035550"/>
          </a:xfrm>
        </p:spPr>
        <p:txBody>
          <a:bodyPr>
            <a:noAutofit/>
          </a:bodyPr>
          <a:lstStyle/>
          <a:p>
            <a:pPr lvl="0" fontAlgn="base" hangingPunct="0"/>
            <a:r>
              <a:rPr lang="en-US" sz="1800" b="1" dirty="0" smtClean="0"/>
              <a:t>Criticisms </a:t>
            </a:r>
            <a:r>
              <a:rPr lang="en-US" sz="1800" b="1" dirty="0"/>
              <a:t>of the committee system before these reforms</a:t>
            </a:r>
            <a:endParaRPr lang="en-US" sz="2000" b="1" dirty="0"/>
          </a:p>
          <a:p>
            <a:pPr lvl="1" fontAlgn="base" hangingPunct="0"/>
            <a:r>
              <a:rPr lang="en-US" sz="1600" b="1" dirty="0"/>
              <a:t>Domineering chairmen</a:t>
            </a:r>
            <a:endParaRPr lang="en-US" sz="1800" b="1" dirty="0"/>
          </a:p>
          <a:p>
            <a:pPr lvl="1" fontAlgn="base" hangingPunct="0"/>
            <a:r>
              <a:rPr lang="en-US" sz="1600" b="1" dirty="0"/>
              <a:t>Less senior members are given little power and authority</a:t>
            </a:r>
            <a:endParaRPr lang="en-US" sz="1800" b="1" dirty="0"/>
          </a:p>
          <a:p>
            <a:pPr lvl="1" fontAlgn="base" hangingPunct="0"/>
            <a:r>
              <a:rPr lang="en-US" sz="1600" b="1" dirty="0"/>
              <a:t>Committees did their work behind closed </a:t>
            </a:r>
            <a:r>
              <a:rPr lang="en-US" sz="1600" b="1" dirty="0" smtClean="0"/>
              <a:t>doors</a:t>
            </a:r>
          </a:p>
          <a:p>
            <a:pPr marL="457200" lvl="1" indent="0" fontAlgn="base" hangingPunct="0">
              <a:buNone/>
            </a:pPr>
            <a:endParaRPr lang="en-US" sz="1800" b="1" dirty="0"/>
          </a:p>
          <a:p>
            <a:pPr lvl="0" fontAlgn="base" hangingPunct="0"/>
            <a:r>
              <a:rPr lang="en-US" sz="1800" b="1" dirty="0"/>
              <a:t>Reforms of the </a:t>
            </a:r>
            <a:r>
              <a:rPr lang="en-US" sz="1800" b="1" dirty="0" err="1"/>
              <a:t>1970's</a:t>
            </a:r>
            <a:r>
              <a:rPr lang="en-US" sz="1800" b="1" dirty="0"/>
              <a:t> stimulated by the “class of ‘74”</a:t>
            </a:r>
            <a:endParaRPr lang="en-US" sz="2000" b="1" dirty="0"/>
          </a:p>
          <a:p>
            <a:pPr lvl="1" fontAlgn="base" hangingPunct="0"/>
            <a:r>
              <a:rPr lang="en-US" sz="1600" b="1" dirty="0"/>
              <a:t>Attack on the seniority system and removal of some chairmen from their positions </a:t>
            </a:r>
            <a:endParaRPr lang="en-US" sz="1800" b="1" dirty="0"/>
          </a:p>
          <a:p>
            <a:pPr lvl="1" fontAlgn="base" hangingPunct="0"/>
            <a:r>
              <a:rPr lang="en-US" sz="1600" b="1" dirty="0"/>
              <a:t>Chairmen elected by secret ballot</a:t>
            </a:r>
            <a:endParaRPr lang="en-US" sz="1800" b="1" dirty="0"/>
          </a:p>
          <a:p>
            <a:pPr lvl="1" fontAlgn="base" hangingPunct="0"/>
            <a:r>
              <a:rPr lang="en-US" sz="1600" b="1" dirty="0"/>
              <a:t>Chairmen shared more power and authority</a:t>
            </a:r>
            <a:endParaRPr lang="en-US" sz="1800" b="1" dirty="0"/>
          </a:p>
          <a:p>
            <a:pPr lvl="1" fontAlgn="base" hangingPunct="0"/>
            <a:r>
              <a:rPr lang="en-US" sz="1600" b="1" dirty="0"/>
              <a:t>Power of subcommittee chairmen increased, and the influence of committee chairmen decreased</a:t>
            </a:r>
            <a:endParaRPr lang="en-US" sz="1800" b="1" dirty="0"/>
          </a:p>
          <a:p>
            <a:pPr lvl="1" fontAlgn="base" hangingPunct="0"/>
            <a:r>
              <a:rPr lang="en-US" sz="1600" b="1" dirty="0"/>
              <a:t>Number of subcommittees increased</a:t>
            </a:r>
            <a:endParaRPr lang="en-US" sz="1800" b="1" dirty="0"/>
          </a:p>
          <a:p>
            <a:pPr lvl="1" fontAlgn="base" hangingPunct="0"/>
            <a:r>
              <a:rPr lang="en-US" sz="1600" b="1" dirty="0"/>
              <a:t>More autonomy and power for subcommittees</a:t>
            </a:r>
            <a:endParaRPr lang="en-US" sz="1800" b="1" dirty="0"/>
          </a:p>
          <a:p>
            <a:pPr lvl="1" fontAlgn="base" hangingPunct="0"/>
            <a:r>
              <a:rPr lang="en-US" sz="1600" b="1" dirty="0"/>
              <a:t>More subcommittee chairs for junior members</a:t>
            </a:r>
            <a:endParaRPr lang="en-US" sz="1800" b="1" dirty="0"/>
          </a:p>
          <a:p>
            <a:pPr lvl="1" fontAlgn="base" hangingPunct="0"/>
            <a:r>
              <a:rPr lang="en-US" sz="1600" b="1" dirty="0"/>
              <a:t>No member could chair more than one standing committee</a:t>
            </a:r>
            <a:endParaRPr lang="en-US" sz="1800" b="1" dirty="0"/>
          </a:p>
          <a:p>
            <a:pPr lvl="1" fontAlgn="base" hangingPunct="0"/>
            <a:r>
              <a:rPr lang="en-US" sz="1600" b="1" dirty="0"/>
              <a:t>In Senate, junior senators received staff assistance</a:t>
            </a:r>
            <a:endParaRPr lang="en-US" sz="1800" b="1" dirty="0"/>
          </a:p>
          <a:p>
            <a:pPr lvl="1" fontAlgn="base" hangingPunct="0"/>
            <a:r>
              <a:rPr lang="en-US" sz="1600" b="1" dirty="0"/>
              <a:t>In House, all members received membership on at least one major committee</a:t>
            </a:r>
            <a:endParaRPr lang="en-US" sz="1800" b="1" dirty="0"/>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38</a:t>
            </a:fld>
            <a:endParaRPr lang="en-US"/>
          </a:p>
        </p:txBody>
      </p:sp>
    </p:spTree>
    <p:extLst>
      <p:ext uri="{BB962C8B-B14F-4D97-AF65-F5344CB8AC3E}">
        <p14:creationId xmlns:p14="http://schemas.microsoft.com/office/powerpoint/2010/main" val="13433296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IMPORTANT STANDING COMMITTEES</a:t>
            </a:r>
            <a:endParaRPr lang="en-US" b="1" dirty="0"/>
          </a:p>
        </p:txBody>
      </p:sp>
      <p:sp>
        <p:nvSpPr>
          <p:cNvPr id="3" name="Content Placeholder 2"/>
          <p:cNvSpPr>
            <a:spLocks noGrp="1"/>
          </p:cNvSpPr>
          <p:nvPr>
            <p:ph idx="1"/>
          </p:nvPr>
        </p:nvSpPr>
        <p:spPr>
          <a:xfrm>
            <a:off x="457200" y="1600200"/>
            <a:ext cx="8229600" cy="4756150"/>
          </a:xfrm>
        </p:spPr>
        <p:txBody>
          <a:bodyPr>
            <a:noAutofit/>
          </a:bodyPr>
          <a:lstStyle/>
          <a:p>
            <a:pPr marL="0" indent="0">
              <a:buNone/>
              <a:defRPr/>
            </a:pPr>
            <a:r>
              <a:rPr lang="en-US" sz="2200" b="1" dirty="0" smtClean="0"/>
              <a:t>Standing committees </a:t>
            </a:r>
            <a:r>
              <a:rPr lang="en-US" sz="2200" b="1" dirty="0"/>
              <a:t>are </a:t>
            </a:r>
            <a:r>
              <a:rPr lang="en-US" sz="2200" b="1" dirty="0" smtClean="0"/>
              <a:t>the </a:t>
            </a:r>
            <a:r>
              <a:rPr lang="en-US" sz="2200" b="1" i="1" dirty="0" smtClean="0"/>
              <a:t>permanent</a:t>
            </a:r>
            <a:r>
              <a:rPr lang="en-US" sz="2200" b="1" dirty="0" smtClean="0"/>
              <a:t> </a:t>
            </a:r>
            <a:r>
              <a:rPr lang="en-US" sz="2200" b="1" dirty="0"/>
              <a:t>committees </a:t>
            </a:r>
            <a:r>
              <a:rPr lang="en-US" sz="2200" b="1" dirty="0" smtClean="0"/>
              <a:t>of Congress</a:t>
            </a:r>
            <a:r>
              <a:rPr lang="en-US" sz="2200" b="1" dirty="0"/>
              <a:t>.  </a:t>
            </a:r>
            <a:endParaRPr lang="en-US" sz="2200" b="1" dirty="0" smtClean="0"/>
          </a:p>
          <a:p>
            <a:pPr lvl="0" fontAlgn="base" hangingPunct="0"/>
            <a:r>
              <a:rPr lang="en-US" sz="2800" b="1" dirty="0" smtClean="0"/>
              <a:t>HOUSE</a:t>
            </a:r>
            <a:endParaRPr lang="en-US" sz="2000" b="1" dirty="0"/>
          </a:p>
          <a:p>
            <a:pPr lvl="1" fontAlgn="base" hangingPunct="0"/>
            <a:r>
              <a:rPr lang="en-US" sz="2000" b="1" dirty="0"/>
              <a:t>Rules: Most powerful of all.  </a:t>
            </a:r>
            <a:endParaRPr lang="en-US" sz="2000" b="1" dirty="0" smtClean="0"/>
          </a:p>
          <a:p>
            <a:pPr lvl="2" fontAlgn="base" hangingPunct="0"/>
            <a:r>
              <a:rPr lang="en-US" sz="1800" b="1" dirty="0" smtClean="0"/>
              <a:t>Sets </a:t>
            </a:r>
            <a:r>
              <a:rPr lang="en-US" sz="1800" b="1" dirty="0"/>
              <a:t>legislative calendar and establish “rules” for debate and amendments.</a:t>
            </a:r>
          </a:p>
          <a:p>
            <a:pPr lvl="1" fontAlgn="base" hangingPunct="0"/>
            <a:r>
              <a:rPr lang="en-US" sz="2000" b="1" dirty="0"/>
              <a:t>Ways and Means: deals with tax bills.</a:t>
            </a:r>
          </a:p>
          <a:p>
            <a:pPr lvl="1" fontAlgn="base" hangingPunct="0"/>
            <a:r>
              <a:rPr lang="en-US" sz="2000" b="1" dirty="0"/>
              <a:t>Appropriations: deals with spending bills.  </a:t>
            </a:r>
            <a:endParaRPr lang="en-US" sz="2000" b="1" dirty="0" smtClean="0"/>
          </a:p>
          <a:p>
            <a:pPr lvl="2" fontAlgn="base" hangingPunct="0"/>
            <a:r>
              <a:rPr lang="en-US" sz="1800" b="1" u="sng" dirty="0" smtClean="0"/>
              <a:t>Authorization</a:t>
            </a:r>
            <a:r>
              <a:rPr lang="en-US" sz="1800" b="1" dirty="0" smtClean="0"/>
              <a:t> </a:t>
            </a:r>
            <a:r>
              <a:rPr lang="en-US" sz="1800" b="1" dirty="0"/>
              <a:t>bill allows for money to be </a:t>
            </a:r>
            <a:r>
              <a:rPr lang="en-US" sz="1800" b="1" dirty="0" smtClean="0"/>
              <a:t>spent.</a:t>
            </a:r>
          </a:p>
          <a:p>
            <a:pPr lvl="2" fontAlgn="base" hangingPunct="0"/>
            <a:r>
              <a:rPr lang="en-US" sz="1800" b="1" u="sng" dirty="0" smtClean="0"/>
              <a:t>Appropriation</a:t>
            </a:r>
            <a:r>
              <a:rPr lang="en-US" sz="1800" b="1" dirty="0" smtClean="0"/>
              <a:t> </a:t>
            </a:r>
            <a:r>
              <a:rPr lang="en-US" sz="1800" b="1" dirty="0"/>
              <a:t>bill provides the actual funding for the program</a:t>
            </a:r>
            <a:r>
              <a:rPr lang="en-US" sz="1800" b="1" dirty="0" smtClean="0"/>
              <a:t>. </a:t>
            </a:r>
          </a:p>
          <a:p>
            <a:pPr lvl="2" fontAlgn="base" hangingPunct="0"/>
            <a:r>
              <a:rPr lang="en-US" sz="1800" b="1" dirty="0" smtClean="0"/>
              <a:t>“</a:t>
            </a:r>
            <a:r>
              <a:rPr lang="en-US" sz="1800" b="1" dirty="0"/>
              <a:t>Earmarks:” special projects set aside by members to benefit home districts or states.  Dramatic rise of these in recent years.</a:t>
            </a:r>
          </a:p>
          <a:p>
            <a:pPr lvl="1" fontAlgn="base" hangingPunct="0"/>
            <a:r>
              <a:rPr lang="en-US" sz="2000" b="1" dirty="0" smtClean="0"/>
              <a:t>Budget</a:t>
            </a:r>
            <a:endParaRPr lang="en-US" sz="2000" b="1" dirty="0"/>
          </a:p>
          <a:p>
            <a:pPr lvl="1" fontAlgn="base" hangingPunct="0"/>
            <a:r>
              <a:rPr lang="en-US" sz="2000" b="1" dirty="0"/>
              <a:t>Armed Services</a:t>
            </a: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39</a:t>
            </a:fld>
            <a:endParaRPr lang="en-US"/>
          </a:p>
        </p:txBody>
      </p:sp>
    </p:spTree>
    <p:extLst>
      <p:ext uri="{BB962C8B-B14F-4D97-AF65-F5344CB8AC3E}">
        <p14:creationId xmlns:p14="http://schemas.microsoft.com/office/powerpoint/2010/main" val="65344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b="1" dirty="0" smtClean="0">
                <a:solidFill>
                  <a:srgbClr val="000000"/>
                </a:solidFill>
                <a:effectLst>
                  <a:outerShdw blurRad="38100" dist="38100" dir="2700000" algn="tl">
                    <a:srgbClr val="FFFFFF"/>
                  </a:outerShdw>
                </a:effectLst>
                <a:latin typeface="Calibri" charset="0"/>
              </a:rPr>
              <a:t>INTENTIONS OF FOUNDERS</a:t>
            </a:r>
            <a:endParaRPr lang="en-US" sz="5400" dirty="0">
              <a:solidFill>
                <a:srgbClr val="000000"/>
              </a:solidFill>
            </a:endParaRPr>
          </a:p>
        </p:txBody>
      </p:sp>
      <p:sp>
        <p:nvSpPr>
          <p:cNvPr id="3" name="Content Placeholder 2"/>
          <p:cNvSpPr>
            <a:spLocks noGrp="1"/>
          </p:cNvSpPr>
          <p:nvPr>
            <p:ph idx="1"/>
          </p:nvPr>
        </p:nvSpPr>
        <p:spPr>
          <a:xfrm>
            <a:off x="457200" y="1143000"/>
            <a:ext cx="8229600" cy="5422900"/>
          </a:xfrm>
        </p:spPr>
        <p:txBody>
          <a:bodyPr>
            <a:normAutofit fontScale="70000" lnSpcReduction="20000"/>
          </a:bodyPr>
          <a:lstStyle/>
          <a:p>
            <a:pPr>
              <a:defRPr/>
            </a:pPr>
            <a:r>
              <a:rPr lang="en-US" sz="3100" b="1" dirty="0" smtClean="0">
                <a:solidFill>
                  <a:srgbClr val="000000"/>
                </a:solidFill>
              </a:rPr>
              <a:t>Fear </a:t>
            </a:r>
            <a:r>
              <a:rPr lang="en-US" sz="3100" b="1" dirty="0">
                <a:solidFill>
                  <a:srgbClr val="000000"/>
                </a:solidFill>
              </a:rPr>
              <a:t>of excessive power concentrated in single </a:t>
            </a:r>
            <a:r>
              <a:rPr lang="en-US" sz="3100" b="1" dirty="0" smtClean="0">
                <a:solidFill>
                  <a:srgbClr val="000000"/>
                </a:solidFill>
              </a:rPr>
              <a:t>institution</a:t>
            </a:r>
          </a:p>
          <a:p>
            <a:pPr marL="0" indent="0">
              <a:buNone/>
              <a:defRPr/>
            </a:pPr>
            <a:endParaRPr lang="en-US" sz="3100" b="1" dirty="0">
              <a:solidFill>
                <a:srgbClr val="000000"/>
              </a:solidFill>
            </a:endParaRPr>
          </a:p>
          <a:p>
            <a:pPr>
              <a:defRPr/>
            </a:pPr>
            <a:r>
              <a:rPr lang="en-US" sz="3100" b="1" dirty="0" smtClean="0">
                <a:solidFill>
                  <a:srgbClr val="000000"/>
                </a:solidFill>
              </a:rPr>
              <a:t>Fear </a:t>
            </a:r>
            <a:r>
              <a:rPr lang="en-US" sz="3100" b="1" dirty="0">
                <a:solidFill>
                  <a:srgbClr val="000000"/>
                </a:solidFill>
              </a:rPr>
              <a:t>of mob rule by impassioned </a:t>
            </a:r>
            <a:r>
              <a:rPr lang="en-US" sz="3100" b="1" dirty="0" smtClean="0">
                <a:solidFill>
                  <a:srgbClr val="000000"/>
                </a:solidFill>
              </a:rPr>
              <a:t>majority</a:t>
            </a:r>
          </a:p>
          <a:p>
            <a:pPr marL="0" indent="0">
              <a:buNone/>
              <a:defRPr/>
            </a:pPr>
            <a:endParaRPr lang="en-US" sz="3100" b="1" dirty="0">
              <a:solidFill>
                <a:srgbClr val="000000"/>
              </a:solidFill>
            </a:endParaRPr>
          </a:p>
          <a:p>
            <a:pPr>
              <a:defRPr/>
            </a:pPr>
            <a:r>
              <a:rPr lang="en-US" sz="3100" b="1" dirty="0" smtClean="0">
                <a:solidFill>
                  <a:srgbClr val="000000"/>
                </a:solidFill>
              </a:rPr>
              <a:t>Concern </a:t>
            </a:r>
            <a:r>
              <a:rPr lang="en-US" sz="3100" b="1" dirty="0">
                <a:solidFill>
                  <a:srgbClr val="000000"/>
                </a:solidFill>
              </a:rPr>
              <a:t>about manner of representation in </a:t>
            </a:r>
            <a:r>
              <a:rPr lang="en-US" sz="3100" b="1" dirty="0" smtClean="0">
                <a:solidFill>
                  <a:srgbClr val="000000"/>
                </a:solidFill>
              </a:rPr>
              <a:t>Congress</a:t>
            </a:r>
          </a:p>
          <a:p>
            <a:pPr marL="0" indent="0">
              <a:buNone/>
              <a:defRPr/>
            </a:pPr>
            <a:endParaRPr lang="en-US" sz="3100" b="1" dirty="0" smtClean="0">
              <a:solidFill>
                <a:srgbClr val="000000"/>
              </a:solidFill>
            </a:endParaRPr>
          </a:p>
          <a:p>
            <a:pPr>
              <a:defRPr/>
            </a:pPr>
            <a:r>
              <a:rPr lang="en-US" sz="3100" b="1" dirty="0"/>
              <a:t>Belief that Congress would be the dominant branch of </a:t>
            </a:r>
            <a:r>
              <a:rPr lang="en-US" sz="3100" b="1" dirty="0" smtClean="0"/>
              <a:t>government</a:t>
            </a:r>
          </a:p>
          <a:p>
            <a:pPr>
              <a:defRPr/>
            </a:pPr>
            <a:endParaRPr lang="en-US" sz="3100" b="1" dirty="0" smtClean="0"/>
          </a:p>
          <a:p>
            <a:pPr>
              <a:defRPr/>
            </a:pPr>
            <a:r>
              <a:rPr lang="en-US" sz="3100" b="1" dirty="0">
                <a:solidFill>
                  <a:srgbClr val="000000"/>
                </a:solidFill>
              </a:rPr>
              <a:t>Solution: bicameral legislature</a:t>
            </a:r>
          </a:p>
          <a:p>
            <a:pPr marL="0" indent="0">
              <a:buNone/>
              <a:defRPr/>
            </a:pPr>
            <a:endParaRPr lang="en-US" sz="2800" b="1" dirty="0">
              <a:solidFill>
                <a:srgbClr val="000000"/>
              </a:solidFill>
            </a:endParaRPr>
          </a:p>
          <a:p>
            <a:pPr lvl="1"/>
            <a:r>
              <a:rPr lang="en-US" sz="2400" b="1" dirty="0"/>
              <a:t>Mob rule concern addressed by creation of "upper house" in which senators would be elected by state legislatures rather than the people, and which would check the passions of the people's representatives in the House.</a:t>
            </a:r>
          </a:p>
          <a:p>
            <a:pPr marL="457200" lvl="1" indent="0">
              <a:buNone/>
            </a:pPr>
            <a:endParaRPr lang="en-US" sz="2400" b="1" dirty="0"/>
          </a:p>
          <a:p>
            <a:pPr lvl="1"/>
            <a:r>
              <a:rPr lang="en-US" sz="2400" b="1" dirty="0"/>
              <a:t>Representation concern settled by a Senate w/equal representation and a House with representation based upon population.</a:t>
            </a:r>
          </a:p>
          <a:p>
            <a:pPr>
              <a:defRPr/>
            </a:pPr>
            <a:endParaRPr lang="en-US" b="1" dirty="0"/>
          </a:p>
        </p:txBody>
      </p:sp>
      <p:sp>
        <p:nvSpPr>
          <p:cNvPr id="4" name="Slide Number Placeholder 3"/>
          <p:cNvSpPr>
            <a:spLocks noGrp="1"/>
          </p:cNvSpPr>
          <p:nvPr>
            <p:ph type="sldNum" sz="quarter" idx="12"/>
          </p:nvPr>
        </p:nvSpPr>
        <p:spPr/>
        <p:txBody>
          <a:bodyPr/>
          <a:lstStyle/>
          <a:p>
            <a:fld id="{A1B76A41-144B-B84B-8834-3DEC244DA6B3}" type="slidenum">
              <a:rPr lang="en-US" smtClean="0"/>
              <a:t>4</a:t>
            </a:fld>
            <a:endParaRPr lang="en-US"/>
          </a:p>
        </p:txBody>
      </p:sp>
    </p:spTree>
    <p:extLst>
      <p:ext uri="{BB962C8B-B14F-4D97-AF65-F5344CB8AC3E}">
        <p14:creationId xmlns:p14="http://schemas.microsoft.com/office/powerpoint/2010/main" val="28047485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IMPORTANT STANDING COMMITTEES</a:t>
            </a:r>
            <a:endParaRPr lang="en-US" b="1" dirty="0"/>
          </a:p>
        </p:txBody>
      </p:sp>
      <p:sp>
        <p:nvSpPr>
          <p:cNvPr id="3" name="Content Placeholder 2"/>
          <p:cNvSpPr>
            <a:spLocks noGrp="1"/>
          </p:cNvSpPr>
          <p:nvPr>
            <p:ph idx="1"/>
          </p:nvPr>
        </p:nvSpPr>
        <p:spPr>
          <a:xfrm>
            <a:off x="457200" y="1600200"/>
            <a:ext cx="8229600" cy="4889500"/>
          </a:xfrm>
        </p:spPr>
        <p:txBody>
          <a:bodyPr>
            <a:noAutofit/>
          </a:bodyPr>
          <a:lstStyle/>
          <a:p>
            <a:pPr marL="0" indent="0">
              <a:buNone/>
              <a:defRPr/>
            </a:pPr>
            <a:r>
              <a:rPr lang="en-US" sz="2200" b="1" dirty="0" smtClean="0"/>
              <a:t>Standing committees </a:t>
            </a:r>
            <a:r>
              <a:rPr lang="en-US" sz="2200" b="1" dirty="0"/>
              <a:t>are </a:t>
            </a:r>
            <a:r>
              <a:rPr lang="en-US" sz="2200" b="1" dirty="0" smtClean="0"/>
              <a:t>the </a:t>
            </a:r>
            <a:r>
              <a:rPr lang="en-US" sz="2200" b="1" i="1" dirty="0" smtClean="0"/>
              <a:t>permanent</a:t>
            </a:r>
            <a:r>
              <a:rPr lang="en-US" sz="2200" b="1" dirty="0" smtClean="0"/>
              <a:t> </a:t>
            </a:r>
            <a:r>
              <a:rPr lang="en-US" sz="2200" b="1" dirty="0"/>
              <a:t>committees </a:t>
            </a:r>
            <a:r>
              <a:rPr lang="en-US" sz="2200" b="1" dirty="0" smtClean="0"/>
              <a:t>of Congress</a:t>
            </a:r>
            <a:r>
              <a:rPr lang="en-US" sz="2200" b="1" dirty="0"/>
              <a:t>.  </a:t>
            </a:r>
            <a:endParaRPr lang="en-US" sz="2200" b="1" dirty="0" smtClean="0"/>
          </a:p>
          <a:p>
            <a:pPr lvl="0" fontAlgn="base" hangingPunct="0"/>
            <a:r>
              <a:rPr lang="en-US" sz="2800" b="1" dirty="0" smtClean="0"/>
              <a:t>SENATE</a:t>
            </a:r>
            <a:endParaRPr lang="en-US" sz="2000" b="1" dirty="0"/>
          </a:p>
          <a:p>
            <a:pPr lvl="1" fontAlgn="base" hangingPunct="0"/>
            <a:r>
              <a:rPr lang="en-US" sz="2000" b="1" dirty="0"/>
              <a:t>Finance: deals with tax bills.</a:t>
            </a:r>
          </a:p>
          <a:p>
            <a:pPr lvl="1" fontAlgn="base" hangingPunct="0"/>
            <a:r>
              <a:rPr lang="en-US" sz="2000" b="1" dirty="0"/>
              <a:t>Appropriations: deals with spending bills.</a:t>
            </a:r>
          </a:p>
          <a:p>
            <a:pPr lvl="1" fontAlgn="base" hangingPunct="0"/>
            <a:r>
              <a:rPr lang="en-US" sz="2000" b="1" dirty="0"/>
              <a:t>Budget.</a:t>
            </a:r>
          </a:p>
          <a:p>
            <a:pPr lvl="1" fontAlgn="base" hangingPunct="0"/>
            <a:r>
              <a:rPr lang="en-US" sz="2000" b="1" dirty="0"/>
              <a:t>Foreign </a:t>
            </a:r>
            <a:r>
              <a:rPr lang="en-US" sz="2000" b="1" dirty="0" smtClean="0"/>
              <a:t>Relations: </a:t>
            </a:r>
            <a:r>
              <a:rPr lang="en-US" sz="2000" b="1" dirty="0"/>
              <a:t>Highly prestigious.  </a:t>
            </a:r>
            <a:endParaRPr lang="en-US" sz="2000" b="1" dirty="0" smtClean="0"/>
          </a:p>
          <a:p>
            <a:pPr lvl="2" fontAlgn="base" hangingPunct="0"/>
            <a:r>
              <a:rPr lang="en-US" sz="1800" b="1" dirty="0" smtClean="0"/>
              <a:t>Senate </a:t>
            </a:r>
            <a:r>
              <a:rPr lang="en-US" sz="1800" b="1" dirty="0"/>
              <a:t>has larger role in foreign affairs than House because of treaty ratification, ambassador confirmation provisions in </a:t>
            </a:r>
            <a:r>
              <a:rPr lang="en-US" sz="1800" b="1" dirty="0" smtClean="0"/>
              <a:t>Constitution</a:t>
            </a:r>
          </a:p>
          <a:p>
            <a:pPr lvl="1" fontAlgn="base" hangingPunct="0"/>
            <a:r>
              <a:rPr lang="en-US" sz="2000" b="1" dirty="0" smtClean="0"/>
              <a:t>Judiciary:  </a:t>
            </a:r>
            <a:r>
              <a:rPr lang="en-US" sz="2000" b="1" dirty="0"/>
              <a:t>Screens judicial nominees.  </a:t>
            </a:r>
            <a:endParaRPr lang="en-US" sz="2000" b="1" dirty="0" smtClean="0"/>
          </a:p>
          <a:p>
            <a:pPr lvl="2" fontAlgn="base" hangingPunct="0"/>
            <a:r>
              <a:rPr lang="en-US" sz="1800" b="1" dirty="0" smtClean="0"/>
              <a:t>Careful </a:t>
            </a:r>
            <a:r>
              <a:rPr lang="en-US" sz="1800" b="1" dirty="0"/>
              <a:t>scrutiny given because of the power of the modern judiciary and the fact that judges have life terms.  Presidents Clinton and Bush 43 both criticized the committee by holding up numerous judicial nominations.  Some delays under Clinton lasted many months, and in some cases, years.  </a:t>
            </a:r>
          </a:p>
          <a:p>
            <a:pPr lvl="1" fontAlgn="base" hangingPunct="0"/>
            <a:endParaRPr lang="en-US" sz="2000" b="1" dirty="0"/>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40</a:t>
            </a:fld>
            <a:endParaRPr lang="en-US"/>
          </a:p>
        </p:txBody>
      </p:sp>
    </p:spTree>
    <p:extLst>
      <p:ext uri="{BB962C8B-B14F-4D97-AF65-F5344CB8AC3E}">
        <p14:creationId xmlns:p14="http://schemas.microsoft.com/office/powerpoint/2010/main" val="3161612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CONFERENCE COMMITTEES</a:t>
            </a:r>
            <a:endParaRPr lang="en-US" b="1" dirty="0"/>
          </a:p>
        </p:txBody>
      </p:sp>
      <p:sp>
        <p:nvSpPr>
          <p:cNvPr id="3" name="Content Placeholder 2"/>
          <p:cNvSpPr>
            <a:spLocks noGrp="1"/>
          </p:cNvSpPr>
          <p:nvPr>
            <p:ph idx="1"/>
          </p:nvPr>
        </p:nvSpPr>
        <p:spPr/>
        <p:txBody>
          <a:bodyPr>
            <a:normAutofit fontScale="77500" lnSpcReduction="20000"/>
          </a:bodyPr>
          <a:lstStyle/>
          <a:p>
            <a:pPr>
              <a:defRPr/>
            </a:pPr>
            <a:r>
              <a:rPr lang="en-US" b="1" dirty="0" smtClean="0"/>
              <a:t>Temporary </a:t>
            </a:r>
            <a:r>
              <a:rPr lang="en-US" b="1" dirty="0"/>
              <a:t>committees comprised of members from both houses</a:t>
            </a:r>
            <a:r>
              <a:rPr lang="en-US" b="1" dirty="0" smtClean="0"/>
              <a:t>.</a:t>
            </a:r>
          </a:p>
          <a:p>
            <a:pPr>
              <a:defRPr/>
            </a:pPr>
            <a:endParaRPr lang="en-US" b="1" dirty="0"/>
          </a:p>
          <a:p>
            <a:pPr>
              <a:defRPr/>
            </a:pPr>
            <a:r>
              <a:rPr lang="en-US" b="1" dirty="0" smtClean="0"/>
              <a:t>Develop </a:t>
            </a:r>
            <a:r>
              <a:rPr lang="en-US" b="1" dirty="0"/>
              <a:t>compromise language on a bill when House and Senate versions differ (about 10% of the time</a:t>
            </a:r>
            <a:r>
              <a:rPr lang="en-US" b="1" dirty="0" smtClean="0"/>
              <a:t>).</a:t>
            </a:r>
          </a:p>
          <a:p>
            <a:pPr>
              <a:defRPr/>
            </a:pPr>
            <a:endParaRPr lang="en-US" b="1" dirty="0"/>
          </a:p>
          <a:p>
            <a:pPr>
              <a:defRPr/>
            </a:pPr>
            <a:r>
              <a:rPr lang="en-US" b="1" dirty="0" smtClean="0"/>
              <a:t>After </a:t>
            </a:r>
            <a:r>
              <a:rPr lang="en-US" b="1" dirty="0"/>
              <a:t>conference committee sends bill back to each house, no amendments are allowed</a:t>
            </a:r>
            <a:r>
              <a:rPr lang="en-US" b="1" dirty="0" smtClean="0"/>
              <a:t>, and </a:t>
            </a:r>
            <a:r>
              <a:rPr lang="en-US" b="1" dirty="0"/>
              <a:t>the bill generally passes</a:t>
            </a:r>
            <a:r>
              <a:rPr lang="en-US" b="1" dirty="0" smtClean="0"/>
              <a:t>.</a:t>
            </a:r>
          </a:p>
          <a:p>
            <a:pPr>
              <a:defRPr/>
            </a:pPr>
            <a:endParaRPr lang="en-US" b="1" dirty="0"/>
          </a:p>
          <a:p>
            <a:pPr>
              <a:defRPr/>
            </a:pPr>
            <a:r>
              <a:rPr lang="en-US" b="1" dirty="0" smtClean="0"/>
              <a:t>The </a:t>
            </a:r>
            <a:r>
              <a:rPr lang="en-US" b="1" dirty="0"/>
              <a:t>power of these committees is such that they are often called the "third house of Congress."</a:t>
            </a: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41</a:t>
            </a:fld>
            <a:endParaRPr lang="en-US"/>
          </a:p>
        </p:txBody>
      </p:sp>
    </p:spTree>
    <p:extLst>
      <p:ext uri="{BB962C8B-B14F-4D97-AF65-F5344CB8AC3E}">
        <p14:creationId xmlns:p14="http://schemas.microsoft.com/office/powerpoint/2010/main" val="10430143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TYPES OF COMMITTEES</a:t>
            </a:r>
            <a:endParaRPr lang="en-US" dirty="0"/>
          </a:p>
        </p:txBody>
      </p:sp>
      <p:sp>
        <p:nvSpPr>
          <p:cNvPr id="3" name="Content Placeholder 2"/>
          <p:cNvSpPr>
            <a:spLocks noGrp="1"/>
          </p:cNvSpPr>
          <p:nvPr>
            <p:ph idx="1"/>
          </p:nvPr>
        </p:nvSpPr>
        <p:spPr/>
        <p:txBody>
          <a:bodyPr/>
          <a:lstStyle/>
          <a:p>
            <a:r>
              <a:rPr lang="en-US" b="1" u="sng" dirty="0" smtClean="0"/>
              <a:t>SELECT</a:t>
            </a:r>
            <a:r>
              <a:rPr lang="en-US" b="1" dirty="0" smtClean="0"/>
              <a:t>:  appointed </a:t>
            </a:r>
            <a:r>
              <a:rPr lang="en-US" b="1" dirty="0"/>
              <a:t>by a house for a limited, temporary purpose, e.g., to study an issue or to </a:t>
            </a:r>
            <a:r>
              <a:rPr lang="en-US" b="1" dirty="0" smtClean="0"/>
              <a:t>conduct </a:t>
            </a:r>
            <a:r>
              <a:rPr lang="en-US" b="1" dirty="0"/>
              <a:t>an investigation</a:t>
            </a:r>
            <a:r>
              <a:rPr lang="en-US" b="1" dirty="0" smtClean="0"/>
              <a:t>.</a:t>
            </a:r>
          </a:p>
          <a:p>
            <a:pPr marL="0" indent="0">
              <a:buNone/>
            </a:pPr>
            <a:endParaRPr lang="en-US" b="1" dirty="0"/>
          </a:p>
          <a:p>
            <a:r>
              <a:rPr lang="en-US" b="1" u="sng" dirty="0" smtClean="0"/>
              <a:t>JOINT</a:t>
            </a:r>
            <a:r>
              <a:rPr lang="en-US" b="1" dirty="0" smtClean="0"/>
              <a:t>:  </a:t>
            </a:r>
            <a:r>
              <a:rPr lang="en-US" b="1" dirty="0"/>
              <a:t>composed of members from both houses for similar temporary </a:t>
            </a:r>
            <a:r>
              <a:rPr lang="en-US" b="1" dirty="0" smtClean="0"/>
              <a:t>purposes.</a:t>
            </a:r>
            <a:endParaRPr lang="en-US" b="1" dirty="0"/>
          </a:p>
        </p:txBody>
      </p:sp>
      <p:sp>
        <p:nvSpPr>
          <p:cNvPr id="4" name="Slide Number Placeholder 3"/>
          <p:cNvSpPr>
            <a:spLocks noGrp="1"/>
          </p:cNvSpPr>
          <p:nvPr>
            <p:ph type="sldNum" sz="quarter" idx="12"/>
          </p:nvPr>
        </p:nvSpPr>
        <p:spPr/>
        <p:txBody>
          <a:bodyPr/>
          <a:lstStyle/>
          <a:p>
            <a:fld id="{A1B76A41-144B-B84B-8834-3DEC244DA6B3}" type="slidenum">
              <a:rPr lang="en-US" smtClean="0"/>
              <a:t>42</a:t>
            </a:fld>
            <a:endParaRPr lang="en-US"/>
          </a:p>
        </p:txBody>
      </p:sp>
    </p:spTree>
    <p:extLst>
      <p:ext uri="{BB962C8B-B14F-4D97-AF65-F5344CB8AC3E}">
        <p14:creationId xmlns:p14="http://schemas.microsoft.com/office/powerpoint/2010/main" val="14533315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00FF"/>
                </a:solidFill>
              </a:rPr>
              <a:t>FREE RESPONSE QUESTION</a:t>
            </a:r>
            <a:endParaRPr lang="en-US" sz="3600" b="1" dirty="0">
              <a:solidFill>
                <a:srgbClr val="0000FF"/>
              </a:solidFill>
            </a:endParaRPr>
          </a:p>
        </p:txBody>
      </p:sp>
      <p:sp>
        <p:nvSpPr>
          <p:cNvPr id="3" name="Content Placeholder 2"/>
          <p:cNvSpPr>
            <a:spLocks noGrp="1"/>
          </p:cNvSpPr>
          <p:nvPr>
            <p:ph idx="1"/>
          </p:nvPr>
        </p:nvSpPr>
        <p:spPr>
          <a:xfrm>
            <a:off x="457200" y="1231900"/>
            <a:ext cx="8229600" cy="5257799"/>
          </a:xfrm>
        </p:spPr>
        <p:txBody>
          <a:bodyPr>
            <a:noAutofit/>
          </a:bodyPr>
          <a:lstStyle/>
          <a:p>
            <a:pPr marL="0" indent="0">
              <a:buNone/>
            </a:pPr>
            <a:r>
              <a:rPr lang="en-US" sz="2000" b="1" i="1" dirty="0">
                <a:solidFill>
                  <a:srgbClr val="0000FF"/>
                </a:solidFill>
              </a:rPr>
              <a:t>Both party leadership and committees in Congress play key roles in the legislative process.</a:t>
            </a:r>
            <a:endParaRPr lang="en-US" sz="2000" dirty="0">
              <a:solidFill>
                <a:srgbClr val="0000FF"/>
              </a:solidFill>
            </a:endParaRPr>
          </a:p>
          <a:p>
            <a:pPr marL="0" indent="0">
              <a:buNone/>
            </a:pPr>
            <a:r>
              <a:rPr lang="en-US" sz="2000" b="1" i="1" dirty="0">
                <a:solidFill>
                  <a:srgbClr val="0000FF"/>
                </a:solidFill>
              </a:rPr>
              <a:t> </a:t>
            </a:r>
            <a:endParaRPr lang="en-US" sz="2000" dirty="0">
              <a:solidFill>
                <a:srgbClr val="0000FF"/>
              </a:solidFill>
            </a:endParaRPr>
          </a:p>
          <a:p>
            <a:pPr lvl="0">
              <a:buFont typeface="+mj-lt"/>
              <a:buAutoNum type="alphaLcParenR"/>
            </a:pPr>
            <a:r>
              <a:rPr lang="en-US" sz="1800" b="1" i="1" dirty="0">
                <a:solidFill>
                  <a:srgbClr val="0000FF"/>
                </a:solidFill>
              </a:rPr>
              <a:t>Define two of the following elements of the congressional committee system and explain how each influences the legislative process.</a:t>
            </a:r>
            <a:endParaRPr lang="en-US" sz="1800" dirty="0">
              <a:solidFill>
                <a:srgbClr val="0000FF"/>
              </a:solidFill>
            </a:endParaRPr>
          </a:p>
          <a:p>
            <a:pPr lvl="1">
              <a:buFont typeface="Arial" panose="020B0604020202020204" pitchFamily="34" charset="0"/>
              <a:buChar char="•"/>
            </a:pPr>
            <a:r>
              <a:rPr lang="en-US" sz="1800" b="1" i="1" dirty="0">
                <a:solidFill>
                  <a:srgbClr val="0000FF"/>
                </a:solidFill>
              </a:rPr>
              <a:t>Specialization</a:t>
            </a:r>
            <a:endParaRPr lang="en-US" sz="1800" dirty="0">
              <a:solidFill>
                <a:srgbClr val="0000FF"/>
              </a:solidFill>
            </a:endParaRPr>
          </a:p>
          <a:p>
            <a:pPr lvl="1">
              <a:buFont typeface="Arial" panose="020B0604020202020204" pitchFamily="34" charset="0"/>
              <a:buChar char="•"/>
            </a:pPr>
            <a:r>
              <a:rPr lang="en-US" sz="1800" b="1" i="1" dirty="0">
                <a:solidFill>
                  <a:srgbClr val="0000FF"/>
                </a:solidFill>
              </a:rPr>
              <a:t>Reciprocity/logrolling</a:t>
            </a:r>
            <a:endParaRPr lang="en-US" sz="1800" dirty="0">
              <a:solidFill>
                <a:srgbClr val="0000FF"/>
              </a:solidFill>
            </a:endParaRPr>
          </a:p>
          <a:p>
            <a:pPr lvl="1">
              <a:buFont typeface="Arial" panose="020B0604020202020204" pitchFamily="34" charset="0"/>
              <a:buChar char="•"/>
            </a:pPr>
            <a:r>
              <a:rPr lang="en-US" sz="1800" b="1" i="1" dirty="0">
                <a:solidFill>
                  <a:srgbClr val="0000FF"/>
                </a:solidFill>
              </a:rPr>
              <a:t>Party representation on committees</a:t>
            </a:r>
            <a:endParaRPr lang="en-US" sz="1800" dirty="0">
              <a:solidFill>
                <a:srgbClr val="0000FF"/>
              </a:solidFill>
            </a:endParaRPr>
          </a:p>
          <a:p>
            <a:pPr>
              <a:buFont typeface="+mj-lt"/>
              <a:buAutoNum type="alphaLcParenR"/>
            </a:pPr>
            <a:endParaRPr lang="en-US" sz="1800" dirty="0">
              <a:solidFill>
                <a:srgbClr val="0000FF"/>
              </a:solidFill>
            </a:endParaRPr>
          </a:p>
          <a:p>
            <a:pPr lvl="0">
              <a:buFont typeface="+mj-lt"/>
              <a:buAutoNum type="alphaLcParenR"/>
            </a:pPr>
            <a:r>
              <a:rPr lang="en-US" sz="1800" b="1" i="1" dirty="0">
                <a:solidFill>
                  <a:srgbClr val="0000FF"/>
                </a:solidFill>
              </a:rPr>
              <a:t>Identify two ways party leadership in Congress can influence the legislative process, and explain how each way influences the process.</a:t>
            </a:r>
            <a:endParaRPr lang="en-US" sz="1800" dirty="0">
              <a:solidFill>
                <a:srgbClr val="0000FF"/>
              </a:solidFill>
            </a:endParaRPr>
          </a:p>
        </p:txBody>
      </p:sp>
      <p:sp>
        <p:nvSpPr>
          <p:cNvPr id="4" name="Slide Number Placeholder 3"/>
          <p:cNvSpPr>
            <a:spLocks noGrp="1"/>
          </p:cNvSpPr>
          <p:nvPr>
            <p:ph type="sldNum" sz="quarter" idx="12"/>
          </p:nvPr>
        </p:nvSpPr>
        <p:spPr/>
        <p:txBody>
          <a:bodyPr/>
          <a:lstStyle/>
          <a:p>
            <a:fld id="{A1B76A41-144B-B84B-8834-3DEC244DA6B3}" type="slidenum">
              <a:rPr lang="en-US" smtClean="0"/>
              <a:t>43</a:t>
            </a:fld>
            <a:endParaRPr lang="en-US"/>
          </a:p>
        </p:txBody>
      </p:sp>
    </p:spTree>
    <p:extLst>
      <p:ext uri="{BB962C8B-B14F-4D97-AF65-F5344CB8AC3E}">
        <p14:creationId xmlns:p14="http://schemas.microsoft.com/office/powerpoint/2010/main" val="17359776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389"/>
            <a:ext cx="8229600" cy="715962"/>
          </a:xfrm>
        </p:spPr>
        <p:txBody>
          <a:bodyPr>
            <a:normAutofit/>
          </a:bodyPr>
          <a:lstStyle/>
          <a:p>
            <a:r>
              <a:rPr lang="en-US" sz="3600" b="1" dirty="0" smtClean="0">
                <a:solidFill>
                  <a:srgbClr val="008000"/>
                </a:solidFill>
              </a:rPr>
              <a:t>FREE RESPONSE RUBRIC</a:t>
            </a:r>
            <a:endParaRPr lang="en-US" sz="3600" b="1" dirty="0">
              <a:solidFill>
                <a:srgbClr val="008000"/>
              </a:solidFill>
            </a:endParaRPr>
          </a:p>
        </p:txBody>
      </p:sp>
      <p:sp>
        <p:nvSpPr>
          <p:cNvPr id="3" name="Content Placeholder 2"/>
          <p:cNvSpPr>
            <a:spLocks noGrp="1"/>
          </p:cNvSpPr>
          <p:nvPr>
            <p:ph idx="1"/>
          </p:nvPr>
        </p:nvSpPr>
        <p:spPr>
          <a:xfrm>
            <a:off x="457200" y="993234"/>
            <a:ext cx="8229600" cy="5560485"/>
          </a:xfrm>
        </p:spPr>
        <p:txBody>
          <a:bodyPr numCol="2">
            <a:noAutofit/>
          </a:bodyPr>
          <a:lstStyle/>
          <a:p>
            <a:pPr marL="0" lvl="0" indent="0">
              <a:buNone/>
            </a:pPr>
            <a:r>
              <a:rPr lang="en-US" sz="1500" b="1" dirty="0" smtClean="0">
                <a:solidFill>
                  <a:srgbClr val="008000"/>
                </a:solidFill>
              </a:rPr>
              <a:t>Part </a:t>
            </a:r>
            <a:r>
              <a:rPr lang="en-US" sz="1500" b="1" dirty="0">
                <a:solidFill>
                  <a:srgbClr val="008000"/>
                </a:solidFill>
              </a:rPr>
              <a:t>(a)</a:t>
            </a:r>
            <a:r>
              <a:rPr lang="en-US" sz="1500" b="1" dirty="0" smtClean="0">
                <a:solidFill>
                  <a:srgbClr val="008000"/>
                </a:solidFill>
              </a:rPr>
              <a:t>: 4 </a:t>
            </a:r>
            <a:r>
              <a:rPr lang="en-US" sz="1500" b="1" dirty="0">
                <a:solidFill>
                  <a:srgbClr val="008000"/>
                </a:solidFill>
              </a:rPr>
              <a:t>points - 1 point for each of two definitions, 1 point for each of two explanations</a:t>
            </a:r>
            <a:endParaRPr lang="en-US" sz="1500" dirty="0">
              <a:solidFill>
                <a:srgbClr val="008000"/>
              </a:solidFill>
            </a:endParaRPr>
          </a:p>
          <a:p>
            <a:pPr marL="0" indent="0">
              <a:buNone/>
            </a:pPr>
            <a:r>
              <a:rPr lang="en-US" sz="1500" dirty="0" smtClean="0">
                <a:solidFill>
                  <a:srgbClr val="008000"/>
                </a:solidFill>
              </a:rPr>
              <a:t>Committees</a:t>
            </a:r>
            <a:r>
              <a:rPr lang="en-US" sz="1500" dirty="0">
                <a:solidFill>
                  <a:srgbClr val="008000"/>
                </a:solidFill>
              </a:rPr>
              <a:t>: Explanations must go beyond merely linking to definition. All explanations must be clearly in context of defined element to get credit.</a:t>
            </a:r>
          </a:p>
          <a:p>
            <a:pPr lvl="0"/>
            <a:r>
              <a:rPr lang="en-US" sz="1500" dirty="0">
                <a:solidFill>
                  <a:srgbClr val="008000"/>
                </a:solidFill>
              </a:rPr>
              <a:t>Specialization [members of Congress develop policy expertise] - development of expertise; independence from executive branch; more attention paid to legislation; division of labor; better legislation accepted only if fully explain HOW.</a:t>
            </a:r>
          </a:p>
          <a:p>
            <a:pPr lvl="0"/>
            <a:r>
              <a:rPr lang="en-US" sz="1500" dirty="0">
                <a:solidFill>
                  <a:srgbClr val="008000"/>
                </a:solidFill>
              </a:rPr>
              <a:t>Reciprocity/ logrolling [vote trading/ exchanges, bargaining] - speeds process, government more expansive (do more). Explanations related to electoral success NOT accepted. More pork barrel ok only if clearly in context of reciprocity.</a:t>
            </a:r>
          </a:p>
          <a:p>
            <a:pPr lvl="0"/>
            <a:r>
              <a:rPr lang="en-US" sz="1500" dirty="0">
                <a:solidFill>
                  <a:srgbClr val="008000"/>
                </a:solidFill>
              </a:rPr>
              <a:t>Party representation on committees [representation is reflective of the chamber as a whole] – party pushes own agenda, determines leadership on committees.</a:t>
            </a:r>
          </a:p>
          <a:p>
            <a:pPr marL="0" indent="0">
              <a:buNone/>
            </a:pPr>
            <a:r>
              <a:rPr lang="en-US" sz="1500" dirty="0">
                <a:solidFill>
                  <a:srgbClr val="008000"/>
                </a:solidFill>
              </a:rPr>
              <a:t>  </a:t>
            </a:r>
            <a:endParaRPr lang="en-US" sz="1500" dirty="0" smtClean="0">
              <a:solidFill>
                <a:srgbClr val="008000"/>
              </a:solidFill>
            </a:endParaRPr>
          </a:p>
          <a:p>
            <a:pPr marL="177800" lvl="0" indent="0">
              <a:buNone/>
            </a:pPr>
            <a:r>
              <a:rPr lang="en-US" sz="1500" b="1" dirty="0" smtClean="0">
                <a:solidFill>
                  <a:srgbClr val="008000"/>
                </a:solidFill>
              </a:rPr>
              <a:t>Part </a:t>
            </a:r>
            <a:r>
              <a:rPr lang="en-US" sz="1500" b="1" dirty="0">
                <a:solidFill>
                  <a:srgbClr val="008000"/>
                </a:solidFill>
              </a:rPr>
              <a:t>(b)</a:t>
            </a:r>
            <a:r>
              <a:rPr lang="en-US" sz="1500" b="1" dirty="0" smtClean="0">
                <a:solidFill>
                  <a:srgbClr val="008000"/>
                </a:solidFill>
              </a:rPr>
              <a:t>: 4 </a:t>
            </a:r>
            <a:r>
              <a:rPr lang="en-US" sz="1500" b="1" dirty="0">
                <a:solidFill>
                  <a:srgbClr val="008000"/>
                </a:solidFill>
              </a:rPr>
              <a:t>points - 1 point for each of two identifications, 1 point for each of two explanations</a:t>
            </a:r>
            <a:endParaRPr lang="en-US" sz="1500" dirty="0">
              <a:solidFill>
                <a:srgbClr val="008000"/>
              </a:solidFill>
            </a:endParaRPr>
          </a:p>
          <a:p>
            <a:pPr marL="177800" indent="0">
              <a:buNone/>
            </a:pPr>
            <a:r>
              <a:rPr lang="en-US" sz="1500" dirty="0" smtClean="0">
                <a:solidFill>
                  <a:srgbClr val="008000"/>
                </a:solidFill>
              </a:rPr>
              <a:t>Party </a:t>
            </a:r>
            <a:r>
              <a:rPr lang="en-US" sz="1500" dirty="0">
                <a:solidFill>
                  <a:srgbClr val="008000"/>
                </a:solidFill>
              </a:rPr>
              <a:t>leadership</a:t>
            </a:r>
            <a:r>
              <a:rPr lang="en-US" sz="1500" dirty="0" smtClean="0">
                <a:solidFill>
                  <a:srgbClr val="008000"/>
                </a:solidFill>
              </a:rPr>
              <a:t>:  Acceptable </a:t>
            </a:r>
            <a:r>
              <a:rPr lang="en-US" sz="1500" dirty="0">
                <a:solidFill>
                  <a:srgbClr val="008000"/>
                </a:solidFill>
              </a:rPr>
              <a:t>identification may include:</a:t>
            </a:r>
          </a:p>
          <a:p>
            <a:pPr marL="457200" lvl="0" indent="-282575"/>
            <a:r>
              <a:rPr lang="en-US" sz="1500" dirty="0">
                <a:solidFill>
                  <a:srgbClr val="008000"/>
                </a:solidFill>
              </a:rPr>
              <a:t>assignment of members to committees</a:t>
            </a:r>
          </a:p>
          <a:p>
            <a:pPr marL="457200" lvl="0" indent="-282575"/>
            <a:r>
              <a:rPr lang="en-US" sz="1500" dirty="0">
                <a:solidFill>
                  <a:srgbClr val="008000"/>
                </a:solidFill>
              </a:rPr>
              <a:t>assignment of committee chairs</a:t>
            </a:r>
          </a:p>
          <a:p>
            <a:pPr marL="457200" lvl="0" indent="-282575"/>
            <a:r>
              <a:rPr lang="en-US" sz="1500" dirty="0">
                <a:solidFill>
                  <a:srgbClr val="008000"/>
                </a:solidFill>
              </a:rPr>
              <a:t>scheduling</a:t>
            </a:r>
          </a:p>
          <a:p>
            <a:pPr marL="457200" lvl="0" indent="-282575"/>
            <a:r>
              <a:rPr lang="en-US" sz="1500" dirty="0">
                <a:solidFill>
                  <a:srgbClr val="008000"/>
                </a:solidFill>
              </a:rPr>
              <a:t>agenda-setting (rules committee)</a:t>
            </a:r>
          </a:p>
          <a:p>
            <a:pPr marL="457200" lvl="0" indent="-282575"/>
            <a:r>
              <a:rPr lang="en-US" sz="1500" dirty="0">
                <a:solidFill>
                  <a:srgbClr val="008000"/>
                </a:solidFill>
              </a:rPr>
              <a:t>party discipline</a:t>
            </a:r>
          </a:p>
          <a:p>
            <a:pPr marL="457200" lvl="0" indent="-282575"/>
            <a:r>
              <a:rPr lang="en-US" sz="1500" dirty="0">
                <a:solidFill>
                  <a:srgbClr val="008000"/>
                </a:solidFill>
              </a:rPr>
              <a:t>leadership use of media</a:t>
            </a:r>
          </a:p>
          <a:p>
            <a:pPr marL="457200" lvl="0" indent="-282575"/>
            <a:r>
              <a:rPr lang="en-US" sz="1500" dirty="0">
                <a:solidFill>
                  <a:srgbClr val="008000"/>
                </a:solidFill>
              </a:rPr>
              <a:t>recognition on floor</a:t>
            </a:r>
          </a:p>
          <a:p>
            <a:pPr marL="457200" lvl="0" indent="-282575"/>
            <a:r>
              <a:rPr lang="en-US" sz="1500" dirty="0">
                <a:solidFill>
                  <a:srgbClr val="008000"/>
                </a:solidFill>
              </a:rPr>
              <a:t>leadership control of electoral support</a:t>
            </a:r>
          </a:p>
          <a:p>
            <a:pPr marL="0" indent="0">
              <a:buNone/>
            </a:pPr>
            <a:r>
              <a:rPr lang="en-US" sz="1500" dirty="0">
                <a:solidFill>
                  <a:srgbClr val="008000"/>
                </a:solidFill>
              </a:rPr>
              <a:t> </a:t>
            </a:r>
          </a:p>
          <a:p>
            <a:pPr marL="174625" indent="0">
              <a:buNone/>
            </a:pPr>
            <a:r>
              <a:rPr lang="en-US" sz="1500" dirty="0">
                <a:solidFill>
                  <a:srgbClr val="008000"/>
                </a:solidFill>
              </a:rPr>
              <a:t>Explanation must specifically indicate HOW the party leadership influences the legislative process.</a:t>
            </a: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44</a:t>
            </a:fld>
            <a:endParaRPr lang="en-US"/>
          </a:p>
        </p:txBody>
      </p:sp>
    </p:spTree>
    <p:extLst>
      <p:ext uri="{BB962C8B-B14F-4D97-AF65-F5344CB8AC3E}">
        <p14:creationId xmlns:p14="http://schemas.microsoft.com/office/powerpoint/2010/main" val="36896313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all" dirty="0"/>
              <a:t>Lesson </a:t>
            </a:r>
            <a:r>
              <a:rPr lang="en-US" b="1" cap="all" dirty="0" smtClean="0"/>
              <a:t>29</a:t>
            </a:r>
            <a:r>
              <a:rPr lang="en-US" dirty="0"/>
              <a:t/>
            </a:r>
            <a:br>
              <a:rPr lang="en-US" dirty="0"/>
            </a:br>
            <a:r>
              <a:rPr lang="en-US" b="1" dirty="0" smtClean="0"/>
              <a:t>329-340</a:t>
            </a:r>
            <a:endParaRPr lang="en-US" b="1" dirty="0"/>
          </a:p>
        </p:txBody>
      </p:sp>
      <p:sp>
        <p:nvSpPr>
          <p:cNvPr id="3" name="Content Placeholder 2"/>
          <p:cNvSpPr>
            <a:spLocks noGrp="1"/>
          </p:cNvSpPr>
          <p:nvPr>
            <p:ph idx="1"/>
          </p:nvPr>
        </p:nvSpPr>
        <p:spPr>
          <a:xfrm>
            <a:off x="457200" y="1790700"/>
            <a:ext cx="8229600" cy="4335463"/>
          </a:xfrm>
        </p:spPr>
        <p:txBody>
          <a:bodyPr>
            <a:normAutofit/>
          </a:bodyPr>
          <a:lstStyle/>
          <a:p>
            <a:pPr marL="0" indent="0" algn="ctr">
              <a:buFontTx/>
              <a:buNone/>
              <a:defRPr/>
            </a:pPr>
            <a:r>
              <a:rPr lang="en-US" sz="4800" b="1" dirty="0"/>
              <a:t>(10.4) How a Bill Becomes a Law </a:t>
            </a:r>
            <a:endParaRPr lang="en-US" sz="4800" b="1" dirty="0" smtClean="0"/>
          </a:p>
          <a:p>
            <a:pPr marL="0" indent="0" algn="ctr">
              <a:buFontTx/>
              <a:buNone/>
              <a:defRPr/>
            </a:pPr>
            <a:r>
              <a:rPr lang="en-US" sz="4800" b="1" dirty="0" smtClean="0"/>
              <a:t>– </a:t>
            </a:r>
          </a:p>
          <a:p>
            <a:pPr marL="0" indent="0" algn="ctr">
              <a:buFontTx/>
              <a:buNone/>
              <a:defRPr/>
            </a:pPr>
            <a:r>
              <a:rPr lang="en-US" sz="4800" b="1" dirty="0" smtClean="0"/>
              <a:t>(</a:t>
            </a:r>
            <a:r>
              <a:rPr lang="en-US" sz="4800" b="1" dirty="0"/>
              <a:t>10.6) An Assessment of Congress</a:t>
            </a:r>
          </a:p>
        </p:txBody>
      </p:sp>
      <p:sp>
        <p:nvSpPr>
          <p:cNvPr id="4" name="Slide Number Placeholder 3"/>
          <p:cNvSpPr>
            <a:spLocks noGrp="1"/>
          </p:cNvSpPr>
          <p:nvPr>
            <p:ph type="sldNum" sz="quarter" idx="12"/>
          </p:nvPr>
        </p:nvSpPr>
        <p:spPr/>
        <p:txBody>
          <a:bodyPr/>
          <a:lstStyle/>
          <a:p>
            <a:fld id="{A1B76A41-144B-B84B-8834-3DEC244DA6B3}" type="slidenum">
              <a:rPr lang="en-US" smtClean="0"/>
              <a:t>45</a:t>
            </a:fld>
            <a:endParaRPr lang="en-US"/>
          </a:p>
        </p:txBody>
      </p:sp>
    </p:spTree>
    <p:extLst>
      <p:ext uri="{BB962C8B-B14F-4D97-AF65-F5344CB8AC3E}">
        <p14:creationId xmlns:p14="http://schemas.microsoft.com/office/powerpoint/2010/main" val="9429134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800" b="1" dirty="0" smtClean="0"/>
              <a:t>HOW </a:t>
            </a:r>
            <a:r>
              <a:rPr lang="en-US" sz="4800" b="1" dirty="0"/>
              <a:t>A BILL BECOMES LAW</a:t>
            </a:r>
            <a:endParaRPr lang="en-US" sz="4800" dirty="0"/>
          </a:p>
        </p:txBody>
      </p:sp>
      <p:sp>
        <p:nvSpPr>
          <p:cNvPr id="3" name="Content Placeholder 2"/>
          <p:cNvSpPr>
            <a:spLocks noGrp="1"/>
          </p:cNvSpPr>
          <p:nvPr>
            <p:ph idx="1"/>
          </p:nvPr>
        </p:nvSpPr>
        <p:spPr>
          <a:xfrm>
            <a:off x="203200" y="1001486"/>
            <a:ext cx="8674100" cy="5719989"/>
          </a:xfrm>
        </p:spPr>
        <p:txBody>
          <a:bodyPr>
            <a:noAutofit/>
          </a:bodyPr>
          <a:lstStyle/>
          <a:p>
            <a:pPr marL="274320" indent="-274320">
              <a:buClr>
                <a:schemeClr val="accent3"/>
              </a:buClr>
              <a:buNone/>
              <a:defRPr/>
            </a:pPr>
            <a:r>
              <a:rPr lang="en-US" sz="2400" b="1" dirty="0" smtClean="0"/>
              <a:t>BILL INTRODUCTION</a:t>
            </a:r>
          </a:p>
          <a:p>
            <a:pPr fontAlgn="base" hangingPunct="0"/>
            <a:r>
              <a:rPr lang="en-US" sz="1800" b="1" dirty="0"/>
              <a:t>Less than 10% actually </a:t>
            </a:r>
            <a:r>
              <a:rPr lang="en-US" sz="1800" b="1" dirty="0" smtClean="0"/>
              <a:t>pass</a:t>
            </a:r>
          </a:p>
          <a:p>
            <a:pPr fontAlgn="base" hangingPunct="0"/>
            <a:endParaRPr lang="en-US" sz="1800" b="1" dirty="0"/>
          </a:p>
          <a:p>
            <a:pPr fontAlgn="base" hangingPunct="0"/>
            <a:r>
              <a:rPr lang="en-US" sz="1800" b="1" dirty="0"/>
              <a:t>Most originate in the executive </a:t>
            </a:r>
            <a:r>
              <a:rPr lang="en-US" sz="1800" b="1" dirty="0" smtClean="0"/>
              <a:t>branch</a:t>
            </a:r>
          </a:p>
          <a:p>
            <a:pPr fontAlgn="base" hangingPunct="0"/>
            <a:endParaRPr lang="en-US" sz="1800" b="1" dirty="0"/>
          </a:p>
          <a:p>
            <a:pPr fontAlgn="base" hangingPunct="0"/>
            <a:r>
              <a:rPr lang="en-US" sz="1800" b="1" dirty="0"/>
              <a:t>Bills can be introduced in either house, except for revenue bills (House only</a:t>
            </a:r>
            <a:r>
              <a:rPr lang="en-US" sz="1800" b="1" dirty="0" smtClean="0"/>
              <a:t>)</a:t>
            </a:r>
          </a:p>
          <a:p>
            <a:pPr fontAlgn="base" hangingPunct="0"/>
            <a:endParaRPr lang="en-US" sz="1800" b="1" dirty="0" smtClean="0"/>
          </a:p>
          <a:p>
            <a:pPr>
              <a:defRPr/>
            </a:pPr>
            <a:r>
              <a:rPr lang="en-US" sz="1800" b="1" dirty="0"/>
              <a:t>Diffusion of power evident in this process:  proponents need many victories, but opponents need only one.  This was the intent of the Founders:  to create a </a:t>
            </a:r>
            <a:r>
              <a:rPr lang="en-US" sz="1800" b="1" i="1" dirty="0"/>
              <a:t>cautious and deliberate process</a:t>
            </a:r>
            <a:r>
              <a:rPr lang="en-US" sz="1800" b="1" dirty="0"/>
              <a:t>.</a:t>
            </a:r>
          </a:p>
          <a:p>
            <a:pPr marL="0" indent="0">
              <a:buNone/>
              <a:defRPr/>
            </a:pPr>
            <a:endParaRPr lang="en-US" sz="1800" b="1" dirty="0"/>
          </a:p>
          <a:p>
            <a:pPr>
              <a:defRPr/>
            </a:pPr>
            <a:r>
              <a:rPr lang="en-US" sz="1800" b="1" dirty="0"/>
              <a:t>Two-step legislative process:  </a:t>
            </a:r>
          </a:p>
          <a:p>
            <a:pPr marL="1257300" lvl="2" indent="-457200">
              <a:buFont typeface="+mj-lt"/>
              <a:buAutoNum type="arabicPeriod"/>
              <a:defRPr/>
            </a:pPr>
            <a:r>
              <a:rPr lang="en-US" sz="1800" b="1" u="sng" dirty="0"/>
              <a:t>Authorization</a:t>
            </a:r>
            <a:r>
              <a:rPr lang="en-US" sz="1800" b="1" dirty="0"/>
              <a:t> allows for a program</a:t>
            </a:r>
          </a:p>
          <a:p>
            <a:pPr marL="1257300" lvl="2" indent="-457200">
              <a:buFont typeface="+mj-lt"/>
              <a:buAutoNum type="arabicPeriod"/>
              <a:defRPr/>
            </a:pPr>
            <a:r>
              <a:rPr lang="en-US" sz="1800" b="1" u="sng" dirty="0"/>
              <a:t>Appropriation</a:t>
            </a:r>
            <a:r>
              <a:rPr lang="en-US" sz="1800" b="1" dirty="0"/>
              <a:t> provides money for that program</a:t>
            </a:r>
          </a:p>
          <a:p>
            <a:pPr marL="800100" lvl="2" indent="0">
              <a:buNone/>
              <a:defRPr/>
            </a:pPr>
            <a:endParaRPr lang="en-US" sz="1800" b="1" dirty="0"/>
          </a:p>
          <a:p>
            <a:pPr>
              <a:defRPr/>
            </a:pPr>
            <a:r>
              <a:rPr lang="en-US" sz="1800" b="1" dirty="0"/>
              <a:t>Passage of a bill requires only a </a:t>
            </a:r>
            <a:r>
              <a:rPr lang="en-US" sz="1800" b="1" u="sng" dirty="0"/>
              <a:t>simple majority</a:t>
            </a:r>
            <a:endParaRPr lang="en-US" sz="1800" b="1" dirty="0"/>
          </a:p>
          <a:p>
            <a:pPr fontAlgn="base" hangingPunct="0"/>
            <a:endParaRPr lang="en-US" sz="2000" b="1" dirty="0" smtClean="0"/>
          </a:p>
        </p:txBody>
      </p:sp>
      <p:sp>
        <p:nvSpPr>
          <p:cNvPr id="4" name="Slide Number Placeholder 3"/>
          <p:cNvSpPr>
            <a:spLocks noGrp="1"/>
          </p:cNvSpPr>
          <p:nvPr>
            <p:ph type="sldNum" sz="quarter" idx="12"/>
          </p:nvPr>
        </p:nvSpPr>
        <p:spPr/>
        <p:txBody>
          <a:bodyPr/>
          <a:lstStyle/>
          <a:p>
            <a:fld id="{A1B76A41-144B-B84B-8834-3DEC244DA6B3}" type="slidenum">
              <a:rPr lang="en-US" smtClean="0"/>
              <a:t>46</a:t>
            </a:fld>
            <a:endParaRPr lang="en-US"/>
          </a:p>
        </p:txBody>
      </p:sp>
    </p:spTree>
    <p:extLst>
      <p:ext uri="{BB962C8B-B14F-4D97-AF65-F5344CB8AC3E}">
        <p14:creationId xmlns:p14="http://schemas.microsoft.com/office/powerpoint/2010/main" val="38695500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HOW A BILL BECOMES LAW</a:t>
            </a:r>
            <a:endParaRPr lang="en-US" sz="4800" dirty="0"/>
          </a:p>
        </p:txBody>
      </p:sp>
      <p:sp>
        <p:nvSpPr>
          <p:cNvPr id="3" name="Content Placeholder 2"/>
          <p:cNvSpPr>
            <a:spLocks noGrp="1"/>
          </p:cNvSpPr>
          <p:nvPr>
            <p:ph idx="1"/>
          </p:nvPr>
        </p:nvSpPr>
        <p:spPr/>
        <p:txBody>
          <a:bodyPr>
            <a:normAutofit fontScale="85000" lnSpcReduction="20000"/>
          </a:bodyPr>
          <a:lstStyle/>
          <a:p>
            <a:pPr marL="274320" indent="-274320">
              <a:lnSpc>
                <a:spcPct val="120000"/>
              </a:lnSpc>
              <a:buClr>
                <a:schemeClr val="accent3"/>
              </a:buClr>
              <a:buNone/>
              <a:defRPr/>
            </a:pPr>
            <a:r>
              <a:rPr lang="en-US" b="1" dirty="0" smtClean="0"/>
              <a:t>COMMITTEE AND SUBCOMMITTEE ACTION</a:t>
            </a:r>
          </a:p>
          <a:p>
            <a:pPr>
              <a:lnSpc>
                <a:spcPct val="120000"/>
              </a:lnSpc>
              <a:defRPr/>
            </a:pPr>
            <a:r>
              <a:rPr lang="en-US" b="1" dirty="0" smtClean="0"/>
              <a:t>Importance </a:t>
            </a:r>
            <a:r>
              <a:rPr lang="en-US" b="1" dirty="0"/>
              <a:t>of "correct" committee getting a </a:t>
            </a:r>
            <a:r>
              <a:rPr lang="en-US" b="1" dirty="0" smtClean="0"/>
              <a:t>bill</a:t>
            </a:r>
          </a:p>
          <a:p>
            <a:pPr marL="0" indent="0">
              <a:lnSpc>
                <a:spcPct val="120000"/>
              </a:lnSpc>
              <a:buNone/>
              <a:defRPr/>
            </a:pPr>
            <a:endParaRPr lang="en-US" b="1" dirty="0"/>
          </a:p>
          <a:p>
            <a:pPr>
              <a:lnSpc>
                <a:spcPct val="120000"/>
              </a:lnSpc>
              <a:defRPr/>
            </a:pPr>
            <a:r>
              <a:rPr lang="en-US" b="1" dirty="0" smtClean="0"/>
              <a:t>Committee actions</a:t>
            </a:r>
            <a:endParaRPr lang="en-US" b="1" dirty="0"/>
          </a:p>
          <a:p>
            <a:pPr lvl="1">
              <a:lnSpc>
                <a:spcPct val="120000"/>
              </a:lnSpc>
              <a:defRPr/>
            </a:pPr>
            <a:r>
              <a:rPr lang="en-US" b="1" dirty="0" smtClean="0"/>
              <a:t>Pass</a:t>
            </a:r>
            <a:r>
              <a:rPr lang="en-US" b="1" dirty="0"/>
              <a:t>.  Bill is “reported out” to full house for </a:t>
            </a:r>
            <a:r>
              <a:rPr lang="en-US" b="1" dirty="0" smtClean="0"/>
              <a:t>consideration</a:t>
            </a:r>
            <a:endParaRPr lang="en-US" b="1" dirty="0"/>
          </a:p>
          <a:p>
            <a:pPr lvl="1">
              <a:lnSpc>
                <a:spcPct val="120000"/>
              </a:lnSpc>
              <a:defRPr/>
            </a:pPr>
            <a:r>
              <a:rPr lang="en-US" b="1" dirty="0" smtClean="0"/>
              <a:t>Kill</a:t>
            </a:r>
            <a:endParaRPr lang="en-US" b="1" dirty="0"/>
          </a:p>
          <a:p>
            <a:pPr lvl="1">
              <a:lnSpc>
                <a:spcPct val="120000"/>
              </a:lnSpc>
              <a:defRPr/>
            </a:pPr>
            <a:r>
              <a:rPr lang="en-US" b="1" dirty="0" smtClean="0"/>
              <a:t>Amend </a:t>
            </a:r>
            <a:r>
              <a:rPr lang="en-US" b="1" dirty="0"/>
              <a:t>("</a:t>
            </a:r>
            <a:r>
              <a:rPr lang="en-US" b="1" u="sng" dirty="0"/>
              <a:t>markup session</a:t>
            </a:r>
            <a:r>
              <a:rPr lang="en-US" b="1" dirty="0"/>
              <a:t>"). </a:t>
            </a:r>
            <a:r>
              <a:rPr lang="en-US" b="1" u="sng" dirty="0"/>
              <a:t>Earmarks</a:t>
            </a:r>
            <a:r>
              <a:rPr lang="en-US" b="1" dirty="0"/>
              <a:t> are placed at </a:t>
            </a:r>
            <a:r>
              <a:rPr lang="en-US" b="1" dirty="0" smtClean="0"/>
              <a:t>committee level </a:t>
            </a:r>
            <a:r>
              <a:rPr lang="en-US" b="1" dirty="0"/>
              <a:t>by </a:t>
            </a:r>
            <a:r>
              <a:rPr lang="en-US" b="1" dirty="0" smtClean="0"/>
              <a:t>individual members</a:t>
            </a:r>
            <a:endParaRPr lang="en-US" b="1" dirty="0"/>
          </a:p>
          <a:p>
            <a:pPr lvl="1">
              <a:lnSpc>
                <a:spcPct val="120000"/>
              </a:lnSpc>
              <a:defRPr/>
            </a:pPr>
            <a:r>
              <a:rPr lang="en-US" b="1" dirty="0" smtClean="0"/>
              <a:t>Pigeonhole</a:t>
            </a:r>
            <a:r>
              <a:rPr lang="en-US" b="1" dirty="0"/>
              <a:t>:  postponed indefinitely; most frequent fate of a </a:t>
            </a:r>
            <a:r>
              <a:rPr lang="en-US" b="1" dirty="0" smtClean="0"/>
              <a:t>bill</a:t>
            </a:r>
            <a:endParaRPr lang="en-US" b="1" dirty="0"/>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47</a:t>
            </a:fld>
            <a:endParaRPr lang="en-US"/>
          </a:p>
        </p:txBody>
      </p:sp>
    </p:spTree>
    <p:extLst>
      <p:ext uri="{BB962C8B-B14F-4D97-AF65-F5344CB8AC3E}">
        <p14:creationId xmlns:p14="http://schemas.microsoft.com/office/powerpoint/2010/main" val="35464067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4800" b="1" dirty="0"/>
              <a:t>HOW A BILL BECOMES LAW</a:t>
            </a:r>
          </a:p>
        </p:txBody>
      </p:sp>
      <p:sp>
        <p:nvSpPr>
          <p:cNvPr id="3" name="Content Placeholder 2"/>
          <p:cNvSpPr>
            <a:spLocks noGrp="1"/>
          </p:cNvSpPr>
          <p:nvPr>
            <p:ph idx="1"/>
          </p:nvPr>
        </p:nvSpPr>
        <p:spPr>
          <a:xfrm>
            <a:off x="215900" y="1142999"/>
            <a:ext cx="8737600" cy="5578475"/>
          </a:xfrm>
        </p:spPr>
        <p:txBody>
          <a:bodyPr>
            <a:normAutofit/>
          </a:bodyPr>
          <a:lstStyle/>
          <a:p>
            <a:pPr marL="274320" indent="-274320">
              <a:buClr>
                <a:schemeClr val="accent3"/>
              </a:buClr>
              <a:buNone/>
              <a:defRPr/>
            </a:pPr>
            <a:r>
              <a:rPr lang="en-US" sz="2600" b="1" dirty="0"/>
              <a:t>COMMITTEE AND SUBCOMMITTEE ACTION</a:t>
            </a:r>
          </a:p>
          <a:p>
            <a:pPr lvl="0" fontAlgn="base" hangingPunct="0"/>
            <a:r>
              <a:rPr lang="en-US" sz="2400" b="1" dirty="0"/>
              <a:t>Discharge petition (in the House of Reps) can be used when a bill is bottled up in committee.</a:t>
            </a:r>
          </a:p>
          <a:p>
            <a:pPr lvl="1" fontAlgn="base" hangingPunct="0"/>
            <a:r>
              <a:rPr lang="en-US" sz="1800" b="1" dirty="0" smtClean="0"/>
              <a:t>Means </a:t>
            </a:r>
            <a:r>
              <a:rPr lang="en-US" sz="1800" b="1" dirty="0"/>
              <a:t>of bringing a bill out of committee and to the floor for consideration without a report from the </a:t>
            </a:r>
            <a:r>
              <a:rPr lang="en-US" sz="1800" b="1" dirty="0" smtClean="0"/>
              <a:t>committee.</a:t>
            </a:r>
          </a:p>
          <a:p>
            <a:pPr lvl="2" fontAlgn="base" hangingPunct="0"/>
            <a:r>
              <a:rPr lang="en-US" sz="1700" b="1" dirty="0" smtClean="0"/>
              <a:t>Usually </a:t>
            </a:r>
            <a:r>
              <a:rPr lang="en-US" sz="1700" b="1" dirty="0"/>
              <a:t>without cooperation of the leadership by "discharging" the committee from further consideration of a bill or resolution</a:t>
            </a:r>
            <a:r>
              <a:rPr lang="en-US" sz="1700" b="1" dirty="0" smtClean="0"/>
              <a:t>.</a:t>
            </a:r>
          </a:p>
          <a:p>
            <a:pPr lvl="2" fontAlgn="base" hangingPunct="0"/>
            <a:r>
              <a:rPr lang="en-US" sz="1700" b="1" dirty="0" smtClean="0"/>
              <a:t>Requires simple majority of the House</a:t>
            </a:r>
          </a:p>
          <a:p>
            <a:pPr lvl="2" fontAlgn="base" hangingPunct="0"/>
            <a:r>
              <a:rPr lang="en-US" sz="1700" b="1" dirty="0" smtClean="0"/>
              <a:t>Rarely ever used</a:t>
            </a:r>
          </a:p>
          <a:p>
            <a:pPr marL="914400" lvl="2" indent="0" fontAlgn="base" hangingPunct="0">
              <a:buNone/>
            </a:pPr>
            <a:endParaRPr lang="en-US" sz="1700" b="1" dirty="0" smtClean="0"/>
          </a:p>
          <a:p>
            <a:pPr lvl="0" fontAlgn="base" hangingPunct="0"/>
            <a:r>
              <a:rPr lang="en-US" sz="2400" b="1" dirty="0"/>
              <a:t>Importance of Rules Committee (House only)</a:t>
            </a:r>
            <a:endParaRPr lang="en-US" sz="2800" b="1" dirty="0"/>
          </a:p>
          <a:p>
            <a:pPr lvl="1" fontAlgn="base" hangingPunct="0"/>
            <a:r>
              <a:rPr lang="en-US" sz="1800" b="1" dirty="0"/>
              <a:t>“Traffic cop” function</a:t>
            </a:r>
            <a:endParaRPr lang="en-US" sz="2000" b="1" dirty="0"/>
          </a:p>
          <a:p>
            <a:pPr lvl="1" fontAlgn="base" hangingPunct="0"/>
            <a:r>
              <a:rPr lang="en-US" sz="1800" b="1" dirty="0"/>
              <a:t>Issues open rule that allows amendments to a bill or closed rule that prohibits such amendments (esp. on tax bills)</a:t>
            </a:r>
            <a:endParaRPr lang="en-US" sz="2000" b="1" dirty="0"/>
          </a:p>
          <a:p>
            <a:pPr lvl="1" fontAlgn="base" hangingPunct="0"/>
            <a:r>
              <a:rPr lang="en-US" sz="1800" b="1" dirty="0"/>
              <a:t>Establishes rules on floor debate</a:t>
            </a:r>
            <a:endParaRPr lang="en-US" sz="2000" b="1" dirty="0"/>
          </a:p>
          <a:p>
            <a:pPr lvl="2" fontAlgn="base" hangingPunct="0"/>
            <a:endParaRPr lang="en-US" sz="2000" b="1" dirty="0"/>
          </a:p>
        </p:txBody>
      </p:sp>
      <p:sp>
        <p:nvSpPr>
          <p:cNvPr id="4" name="Slide Number Placeholder 3"/>
          <p:cNvSpPr>
            <a:spLocks noGrp="1"/>
          </p:cNvSpPr>
          <p:nvPr>
            <p:ph type="sldNum" sz="quarter" idx="12"/>
          </p:nvPr>
        </p:nvSpPr>
        <p:spPr/>
        <p:txBody>
          <a:bodyPr/>
          <a:lstStyle/>
          <a:p>
            <a:fld id="{A1B76A41-144B-B84B-8834-3DEC244DA6B3}" type="slidenum">
              <a:rPr lang="en-US" smtClean="0"/>
              <a:t>48</a:t>
            </a:fld>
            <a:endParaRPr lang="en-US"/>
          </a:p>
        </p:txBody>
      </p:sp>
    </p:spTree>
    <p:extLst>
      <p:ext uri="{BB962C8B-B14F-4D97-AF65-F5344CB8AC3E}">
        <p14:creationId xmlns:p14="http://schemas.microsoft.com/office/powerpoint/2010/main" val="35107953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HOW A BILL BECOMES LAW</a:t>
            </a:r>
          </a:p>
        </p:txBody>
      </p:sp>
      <p:sp>
        <p:nvSpPr>
          <p:cNvPr id="3" name="Content Placeholder 2"/>
          <p:cNvSpPr>
            <a:spLocks noGrp="1"/>
          </p:cNvSpPr>
          <p:nvPr>
            <p:ph idx="1"/>
          </p:nvPr>
        </p:nvSpPr>
        <p:spPr/>
        <p:txBody>
          <a:bodyPr>
            <a:noAutofit/>
          </a:bodyPr>
          <a:lstStyle/>
          <a:p>
            <a:pPr marL="274320" indent="-274320">
              <a:buClr>
                <a:schemeClr val="accent3"/>
              </a:buClr>
              <a:buNone/>
              <a:defRPr/>
            </a:pPr>
            <a:r>
              <a:rPr lang="en-US" sz="2400" b="1" dirty="0" smtClean="0"/>
              <a:t>FLOOR ACTION</a:t>
            </a:r>
          </a:p>
          <a:p>
            <a:pPr lvl="0" fontAlgn="base" hangingPunct="0"/>
            <a:r>
              <a:rPr lang="en-US" sz="2000" b="1" dirty="0" smtClean="0"/>
              <a:t>Only the Senate can filibuster.  </a:t>
            </a:r>
          </a:p>
          <a:p>
            <a:pPr lvl="1"/>
            <a:r>
              <a:rPr lang="en-US" sz="1800" b="1" dirty="0"/>
              <a:t>Nonstop debate to kill a bill</a:t>
            </a:r>
          </a:p>
          <a:p>
            <a:pPr marL="400050" lvl="1" indent="0">
              <a:buNone/>
            </a:pPr>
            <a:endParaRPr lang="en-US" sz="1800" b="1" dirty="0">
              <a:solidFill>
                <a:srgbClr val="000000"/>
              </a:solidFill>
            </a:endParaRPr>
          </a:p>
          <a:p>
            <a:pPr lvl="1"/>
            <a:r>
              <a:rPr lang="en-US" sz="1800" b="1" dirty="0">
                <a:solidFill>
                  <a:srgbClr val="000000"/>
                </a:solidFill>
              </a:rPr>
              <a:t>A threat of a filibuster is almost as good as a filibuster itself – it places pressure on bill’s sponsors to change parts of the bill</a:t>
            </a:r>
          </a:p>
          <a:p>
            <a:pPr marL="400050" lvl="1" indent="0">
              <a:buNone/>
            </a:pPr>
            <a:endParaRPr lang="en-US" sz="1800" b="1" dirty="0"/>
          </a:p>
          <a:p>
            <a:pPr lvl="1"/>
            <a:r>
              <a:rPr lang="en-US" sz="1800" b="1" dirty="0"/>
              <a:t>Especially effective at the end of a term</a:t>
            </a:r>
          </a:p>
          <a:p>
            <a:pPr marL="400050" lvl="1" indent="0">
              <a:buNone/>
            </a:pPr>
            <a:endParaRPr lang="en-US" sz="1800" b="1" dirty="0"/>
          </a:p>
          <a:p>
            <a:pPr lvl="1"/>
            <a:r>
              <a:rPr lang="en-US" sz="1800" b="1" dirty="0"/>
              <a:t>Can be ended by 3/5 vote of cloture</a:t>
            </a:r>
          </a:p>
          <a:p>
            <a:pPr lvl="0" fontAlgn="base" hangingPunct="0"/>
            <a:endParaRPr lang="en-US" sz="2400" b="1" dirty="0"/>
          </a:p>
          <a:p>
            <a:pPr lvl="0" fontAlgn="base" hangingPunct="0"/>
            <a:r>
              <a:rPr lang="en-US" sz="2000" b="1" dirty="0" smtClean="0"/>
              <a:t>Only the Senate allows non-germane </a:t>
            </a:r>
            <a:r>
              <a:rPr lang="en-US" sz="2000" b="1" dirty="0"/>
              <a:t>amendments (“</a:t>
            </a:r>
            <a:r>
              <a:rPr lang="en-US" sz="2000" b="1" dirty="0" smtClean="0"/>
              <a:t>riders”).  </a:t>
            </a:r>
            <a:r>
              <a:rPr lang="en-US" sz="2000" b="1" dirty="0"/>
              <a:t>“Christmas tree” bills can result.</a:t>
            </a: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49</a:t>
            </a:fld>
            <a:endParaRPr lang="en-US"/>
          </a:p>
        </p:txBody>
      </p:sp>
    </p:spTree>
    <p:extLst>
      <p:ext uri="{BB962C8B-B14F-4D97-AF65-F5344CB8AC3E}">
        <p14:creationId xmlns:p14="http://schemas.microsoft.com/office/powerpoint/2010/main" val="2838828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effectLst>
                  <a:outerShdw blurRad="38100" dist="38100" dir="2700000" algn="tl">
                    <a:srgbClr val="FFFFFF"/>
                  </a:outerShdw>
                </a:effectLst>
                <a:latin typeface="Calibri" charset="0"/>
              </a:rPr>
              <a:t>OVERVIEW OF CONGRESS: </a:t>
            </a:r>
            <a:br>
              <a:rPr lang="en-US" b="1" dirty="0" smtClean="0">
                <a:solidFill>
                  <a:srgbClr val="000000"/>
                </a:solidFill>
                <a:effectLst>
                  <a:outerShdw blurRad="38100" dist="38100" dir="2700000" algn="tl">
                    <a:srgbClr val="FFFFFF"/>
                  </a:outerShdw>
                </a:effectLst>
                <a:latin typeface="Calibri" charset="0"/>
              </a:rPr>
            </a:br>
            <a:r>
              <a:rPr lang="en-US" b="1" dirty="0" smtClean="0">
                <a:solidFill>
                  <a:srgbClr val="000000"/>
                </a:solidFill>
                <a:effectLst>
                  <a:outerShdw blurRad="38100" dist="38100" dir="2700000" algn="tl">
                    <a:srgbClr val="FFFFFF"/>
                  </a:outerShdw>
                </a:effectLst>
                <a:latin typeface="Calibri" charset="0"/>
              </a:rPr>
              <a:t>TERMS AND SESSIONS</a:t>
            </a:r>
            <a:endParaRPr lang="en-US" dirty="0">
              <a:solidFill>
                <a:srgbClr val="000000"/>
              </a:solidFill>
            </a:endParaRPr>
          </a:p>
        </p:txBody>
      </p:sp>
      <p:sp>
        <p:nvSpPr>
          <p:cNvPr id="3" name="Content Placeholder 2"/>
          <p:cNvSpPr>
            <a:spLocks noGrp="1"/>
          </p:cNvSpPr>
          <p:nvPr>
            <p:ph idx="1"/>
          </p:nvPr>
        </p:nvSpPr>
        <p:spPr/>
        <p:txBody>
          <a:bodyPr>
            <a:normAutofit fontScale="77500" lnSpcReduction="20000"/>
          </a:bodyPr>
          <a:lstStyle/>
          <a:p>
            <a:pPr>
              <a:lnSpc>
                <a:spcPct val="110000"/>
              </a:lnSpc>
            </a:pPr>
            <a:r>
              <a:rPr lang="en-US" b="1" dirty="0" smtClean="0"/>
              <a:t>Term of Congress lasts two years</a:t>
            </a:r>
          </a:p>
          <a:p>
            <a:pPr marL="0" indent="0">
              <a:lnSpc>
                <a:spcPct val="110000"/>
              </a:lnSpc>
              <a:buNone/>
            </a:pPr>
            <a:endParaRPr lang="en-US" b="1" dirty="0" smtClean="0"/>
          </a:p>
          <a:p>
            <a:pPr>
              <a:lnSpc>
                <a:spcPct val="110000"/>
              </a:lnSpc>
            </a:pPr>
            <a:r>
              <a:rPr lang="en-US" b="1" dirty="0" smtClean="0"/>
              <a:t>Terms begin on Jan. 3 of every odd-numbered year</a:t>
            </a:r>
          </a:p>
          <a:p>
            <a:pPr marL="0" indent="0">
              <a:lnSpc>
                <a:spcPct val="110000"/>
              </a:lnSpc>
              <a:buNone/>
            </a:pPr>
            <a:endParaRPr lang="en-US" b="1" dirty="0" smtClean="0"/>
          </a:p>
          <a:p>
            <a:pPr>
              <a:lnSpc>
                <a:spcPct val="110000"/>
              </a:lnSpc>
            </a:pPr>
            <a:r>
              <a:rPr lang="en-US" b="1" dirty="0" smtClean="0"/>
              <a:t>Terms numbered consecutively  (113</a:t>
            </a:r>
            <a:r>
              <a:rPr lang="en-US" b="1" baseline="30000" dirty="0" smtClean="0"/>
              <a:t>th</a:t>
            </a:r>
            <a:r>
              <a:rPr lang="en-US" b="1" dirty="0" smtClean="0"/>
              <a:t> Congress from 2013-2015, 114</a:t>
            </a:r>
            <a:r>
              <a:rPr lang="en-US" b="1" baseline="30000" dirty="0" smtClean="0"/>
              <a:t>th</a:t>
            </a:r>
            <a:r>
              <a:rPr lang="en-US" b="1" dirty="0" smtClean="0"/>
              <a:t> from 2015-2017)</a:t>
            </a:r>
          </a:p>
          <a:p>
            <a:pPr marL="0" indent="0">
              <a:lnSpc>
                <a:spcPct val="110000"/>
              </a:lnSpc>
              <a:buNone/>
            </a:pPr>
            <a:endParaRPr lang="en-US" b="1" dirty="0" smtClean="0"/>
          </a:p>
          <a:p>
            <a:pPr>
              <a:lnSpc>
                <a:spcPct val="110000"/>
              </a:lnSpc>
            </a:pPr>
            <a:r>
              <a:rPr lang="en-US" b="1" dirty="0" smtClean="0"/>
              <a:t>Adjournment:  End of a term; date must be agreed upon by both houses.  Two regular sessions per term.  Periodic recesses (not to be confused w/adjournment).</a:t>
            </a: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5</a:t>
            </a:fld>
            <a:endParaRPr lang="en-US"/>
          </a:p>
        </p:txBody>
      </p:sp>
    </p:spTree>
    <p:extLst>
      <p:ext uri="{BB962C8B-B14F-4D97-AF65-F5344CB8AC3E}">
        <p14:creationId xmlns:p14="http://schemas.microsoft.com/office/powerpoint/2010/main" val="203563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HOW A BILL BECOMES LAW</a:t>
            </a:r>
          </a:p>
        </p:txBody>
      </p:sp>
      <p:sp>
        <p:nvSpPr>
          <p:cNvPr id="3" name="Content Placeholder 2"/>
          <p:cNvSpPr>
            <a:spLocks noGrp="1"/>
          </p:cNvSpPr>
          <p:nvPr>
            <p:ph idx="1"/>
          </p:nvPr>
        </p:nvSpPr>
        <p:spPr/>
        <p:txBody>
          <a:bodyPr>
            <a:noAutofit/>
          </a:bodyPr>
          <a:lstStyle/>
          <a:p>
            <a:pPr marL="274320" indent="-274320">
              <a:buClr>
                <a:schemeClr val="accent3"/>
              </a:buClr>
              <a:buNone/>
              <a:defRPr/>
            </a:pPr>
            <a:r>
              <a:rPr lang="en-US" sz="2400" b="1" dirty="0" smtClean="0"/>
              <a:t>FLOOR ACTION</a:t>
            </a:r>
          </a:p>
          <a:p>
            <a:pPr lvl="0" fontAlgn="base" hangingPunct="0"/>
            <a:r>
              <a:rPr lang="en-US" sz="2000" b="1" dirty="0" smtClean="0"/>
              <a:t>Only the Senate uses “unanimous consent agreement”</a:t>
            </a:r>
          </a:p>
          <a:p>
            <a:pPr lvl="1"/>
            <a:r>
              <a:rPr lang="en-US" sz="1800" b="1" dirty="0" smtClean="0"/>
              <a:t>Majority </a:t>
            </a:r>
            <a:r>
              <a:rPr lang="en-US" sz="1800" b="1" dirty="0"/>
              <a:t>and minority </a:t>
            </a:r>
            <a:r>
              <a:rPr lang="en-US" sz="1800" b="1" dirty="0" smtClean="0"/>
              <a:t>leaders (in advance) set </a:t>
            </a:r>
            <a:r>
              <a:rPr lang="en-US" sz="1800" b="1" dirty="0"/>
              <a:t>the details of how it will consider a </a:t>
            </a:r>
            <a:r>
              <a:rPr lang="en-US" sz="1800" b="1" dirty="0" smtClean="0"/>
              <a:t>bill</a:t>
            </a:r>
          </a:p>
          <a:p>
            <a:pPr lvl="2"/>
            <a:r>
              <a:rPr lang="en-US" sz="1400" b="1" dirty="0" smtClean="0"/>
              <a:t>How </a:t>
            </a:r>
            <a:r>
              <a:rPr lang="en-US" sz="1400" b="1" dirty="0"/>
              <a:t>long it will debate each </a:t>
            </a:r>
            <a:r>
              <a:rPr lang="en-US" sz="1400" b="1" dirty="0" smtClean="0"/>
              <a:t>amendment</a:t>
            </a:r>
          </a:p>
          <a:p>
            <a:pPr lvl="2"/>
            <a:r>
              <a:rPr lang="en-US" sz="1400" b="1" dirty="0" smtClean="0"/>
              <a:t>Whether </a:t>
            </a:r>
            <a:r>
              <a:rPr lang="en-US" sz="1400" b="1" dirty="0"/>
              <a:t>all amendments must be germane (relevant) to the bill's subject </a:t>
            </a:r>
            <a:r>
              <a:rPr lang="en-US" sz="1400" b="1" dirty="0" smtClean="0"/>
              <a:t>matter</a:t>
            </a:r>
          </a:p>
          <a:p>
            <a:pPr lvl="2"/>
            <a:r>
              <a:rPr lang="en-US" sz="1400" b="1" dirty="0" smtClean="0"/>
              <a:t>When </a:t>
            </a:r>
            <a:r>
              <a:rPr lang="en-US" sz="1400" b="1" dirty="0"/>
              <a:t>the final vote will be </a:t>
            </a:r>
            <a:r>
              <a:rPr lang="en-US" sz="1400" b="1" dirty="0" smtClean="0"/>
              <a:t>taken </a:t>
            </a:r>
          </a:p>
          <a:p>
            <a:pPr lvl="1"/>
            <a:r>
              <a:rPr lang="en-US" sz="1800" b="1" dirty="0" smtClean="0"/>
              <a:t>Sometimes </a:t>
            </a:r>
            <a:r>
              <a:rPr lang="en-US" sz="1800" b="1" dirty="0"/>
              <a:t>whole bills are adopted by unanimous consent, if members are able to agree in advance to all of the bill's provisions. </a:t>
            </a:r>
            <a:endParaRPr lang="en-US" sz="1800" b="1" dirty="0" smtClean="0"/>
          </a:p>
          <a:p>
            <a:pPr lvl="1"/>
            <a:r>
              <a:rPr lang="en-US" sz="1800" b="1" dirty="0" smtClean="0"/>
              <a:t>Help </a:t>
            </a:r>
            <a:r>
              <a:rPr lang="en-US" sz="1800" b="1" dirty="0"/>
              <a:t>the leadership move noncontroversial matters quickly through the Senate. </a:t>
            </a:r>
            <a:endParaRPr lang="en-US" sz="1800" b="1" dirty="0" smtClean="0"/>
          </a:p>
          <a:p>
            <a:pPr lvl="1"/>
            <a:r>
              <a:rPr lang="en-US" sz="1800" b="1" dirty="0" smtClean="0"/>
              <a:t>A single </a:t>
            </a:r>
            <a:r>
              <a:rPr lang="en-US" sz="1800" b="1" dirty="0"/>
              <a:t>senator's objection can stop a unanimous consent agreement, giving the minority another chance to stop or delay the majority from acting. </a:t>
            </a:r>
            <a:br>
              <a:rPr lang="en-US" sz="1800" b="1" dirty="0"/>
            </a:br>
            <a:endParaRPr lang="en-US" b="1" dirty="0"/>
          </a:p>
        </p:txBody>
      </p:sp>
      <p:sp>
        <p:nvSpPr>
          <p:cNvPr id="4" name="Slide Number Placeholder 3"/>
          <p:cNvSpPr>
            <a:spLocks noGrp="1"/>
          </p:cNvSpPr>
          <p:nvPr>
            <p:ph type="sldNum" sz="quarter" idx="12"/>
          </p:nvPr>
        </p:nvSpPr>
        <p:spPr/>
        <p:txBody>
          <a:bodyPr/>
          <a:lstStyle/>
          <a:p>
            <a:fld id="{A1B76A41-144B-B84B-8834-3DEC244DA6B3}" type="slidenum">
              <a:rPr lang="en-US" smtClean="0"/>
              <a:t>50</a:t>
            </a:fld>
            <a:endParaRPr lang="en-US"/>
          </a:p>
        </p:txBody>
      </p:sp>
    </p:spTree>
    <p:extLst>
      <p:ext uri="{BB962C8B-B14F-4D97-AF65-F5344CB8AC3E}">
        <p14:creationId xmlns:p14="http://schemas.microsoft.com/office/powerpoint/2010/main" val="36906711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1143000"/>
          </a:xfrm>
        </p:spPr>
        <p:txBody>
          <a:bodyPr>
            <a:noAutofit/>
          </a:bodyPr>
          <a:lstStyle/>
          <a:p>
            <a:r>
              <a:rPr lang="en-US" sz="4800" b="1" dirty="0"/>
              <a:t>HOW A BILL BECOMES LAW</a:t>
            </a:r>
          </a:p>
        </p:txBody>
      </p:sp>
      <p:sp>
        <p:nvSpPr>
          <p:cNvPr id="3" name="Content Placeholder 2"/>
          <p:cNvSpPr>
            <a:spLocks noGrp="1"/>
          </p:cNvSpPr>
          <p:nvPr>
            <p:ph idx="1"/>
          </p:nvPr>
        </p:nvSpPr>
        <p:spPr>
          <a:xfrm>
            <a:off x="241300" y="1015999"/>
            <a:ext cx="8674100" cy="5705475"/>
          </a:xfrm>
        </p:spPr>
        <p:txBody>
          <a:bodyPr>
            <a:noAutofit/>
          </a:bodyPr>
          <a:lstStyle/>
          <a:p>
            <a:pPr marL="274320" indent="-274320">
              <a:buClr>
                <a:schemeClr val="accent3"/>
              </a:buClr>
              <a:buNone/>
              <a:defRPr/>
            </a:pPr>
            <a:r>
              <a:rPr lang="en-US" sz="2400" b="1" dirty="0" smtClean="0"/>
              <a:t>FLOOR ACTION</a:t>
            </a:r>
          </a:p>
          <a:p>
            <a:pPr>
              <a:defRPr/>
            </a:pPr>
            <a:r>
              <a:rPr lang="en-US" sz="1800" b="1" dirty="0" smtClean="0"/>
              <a:t>Only the Senate </a:t>
            </a:r>
            <a:r>
              <a:rPr lang="en-US" sz="1800" b="1" dirty="0"/>
              <a:t>allows </a:t>
            </a:r>
            <a:r>
              <a:rPr lang="en-US" sz="1800" b="1" dirty="0" smtClean="0"/>
              <a:t>any member </a:t>
            </a:r>
            <a:r>
              <a:rPr lang="en-US" sz="1800" b="1" dirty="0"/>
              <a:t>to place a </a:t>
            </a:r>
            <a:r>
              <a:rPr lang="en-US" sz="1800" b="1" u="sng" dirty="0" smtClean="0"/>
              <a:t>HOLD</a:t>
            </a:r>
            <a:r>
              <a:rPr lang="en-US" sz="1800" b="1" dirty="0" smtClean="0"/>
              <a:t> on </a:t>
            </a:r>
            <a:r>
              <a:rPr lang="en-US" sz="1800" b="1" dirty="0"/>
              <a:t>a bill or presidential nomination.  </a:t>
            </a:r>
          </a:p>
          <a:p>
            <a:pPr lvl="1">
              <a:defRPr/>
            </a:pPr>
            <a:r>
              <a:rPr lang="en-US" sz="1800" b="1" dirty="0" smtClean="0"/>
              <a:t>Not </a:t>
            </a:r>
            <a:r>
              <a:rPr lang="en-US" sz="1800" b="1" dirty="0"/>
              <a:t>in the Constitution, but another example of a Senate tradition.  In the past, this was a </a:t>
            </a:r>
            <a:r>
              <a:rPr lang="en-US" sz="1800" b="1" u="sng" dirty="0"/>
              <a:t>temporary</a:t>
            </a:r>
            <a:r>
              <a:rPr lang="en-US" sz="1800" b="1" dirty="0"/>
              <a:t> delay so that, for example:  </a:t>
            </a:r>
            <a:endParaRPr lang="en-US" sz="1800" b="1" dirty="0" smtClean="0"/>
          </a:p>
          <a:p>
            <a:pPr marL="1371600" lvl="2" indent="-457200">
              <a:buFont typeface="+mj-lt"/>
              <a:buAutoNum type="arabicParenR"/>
              <a:defRPr/>
            </a:pPr>
            <a:r>
              <a:rPr lang="en-US" sz="1600" b="1" dirty="0" smtClean="0"/>
              <a:t>a </a:t>
            </a:r>
            <a:r>
              <a:rPr lang="en-US" sz="1600" b="1" dirty="0"/>
              <a:t>senator could have more time to consider a bill, or </a:t>
            </a:r>
          </a:p>
          <a:p>
            <a:pPr marL="1371600" lvl="2" indent="-457200">
              <a:buFont typeface="+mj-lt"/>
              <a:buAutoNum type="arabicParenR"/>
              <a:defRPr/>
            </a:pPr>
            <a:r>
              <a:rPr lang="en-US" sz="1600" b="1" dirty="0" smtClean="0"/>
              <a:t>a </a:t>
            </a:r>
            <a:r>
              <a:rPr lang="en-US" sz="1600" b="1" dirty="0"/>
              <a:t>senator who was going to be absent when a bill was considered would request that the bill be delayed until he returned. </a:t>
            </a:r>
            <a:endParaRPr lang="en-US" sz="1600" b="1" dirty="0" smtClean="0"/>
          </a:p>
          <a:p>
            <a:pPr marL="1371600" lvl="2" indent="-457200">
              <a:buFont typeface="+mj-lt"/>
              <a:buAutoNum type="arabicParenR"/>
              <a:defRPr/>
            </a:pPr>
            <a:endParaRPr lang="en-US" sz="1600" b="1" dirty="0" smtClean="0"/>
          </a:p>
          <a:p>
            <a:pPr lvl="1"/>
            <a:r>
              <a:rPr lang="en-US" sz="1800" b="1" dirty="0"/>
              <a:t>To exercise the hold, a senator informs the floor leader that he/she does not want the bill to be considered – the implied threat of a filibuster and the need for </a:t>
            </a:r>
            <a:r>
              <a:rPr lang="ja-JP" altLang="en-US" sz="1800" b="1" dirty="0"/>
              <a:t>“</a:t>
            </a:r>
            <a:r>
              <a:rPr lang="en-US" sz="1800" b="1" dirty="0"/>
              <a:t>unanimous consent</a:t>
            </a:r>
            <a:r>
              <a:rPr lang="ja-JP" altLang="en-US" sz="1800" b="1" dirty="0"/>
              <a:t>”</a:t>
            </a:r>
            <a:r>
              <a:rPr lang="en-US" sz="1800" b="1" dirty="0"/>
              <a:t> for the Senate to proceed on business result in the bill/nomination being held </a:t>
            </a:r>
            <a:r>
              <a:rPr lang="en-US" sz="1800" b="1" dirty="0" smtClean="0"/>
              <a:t>up</a:t>
            </a:r>
          </a:p>
          <a:p>
            <a:pPr lvl="1"/>
            <a:endParaRPr lang="en-US" sz="1800" b="1" dirty="0"/>
          </a:p>
          <a:p>
            <a:pPr lvl="1"/>
            <a:r>
              <a:rPr lang="en-US" sz="1800" b="1" dirty="0" smtClean="0"/>
              <a:t>Holds </a:t>
            </a:r>
            <a:r>
              <a:rPr lang="en-US" sz="1800" b="1" dirty="0"/>
              <a:t>can be placed </a:t>
            </a:r>
            <a:r>
              <a:rPr lang="en-US" sz="1800" b="1" u="sng" dirty="0" smtClean="0"/>
              <a:t>anonymously</a:t>
            </a:r>
          </a:p>
          <a:p>
            <a:pPr lvl="1"/>
            <a:endParaRPr lang="en-US" sz="1800" b="1" dirty="0"/>
          </a:p>
          <a:p>
            <a:pPr lvl="1">
              <a:defRPr/>
            </a:pPr>
            <a:r>
              <a:rPr lang="en-US" sz="1800" b="1" dirty="0" smtClean="0"/>
              <a:t>Use </a:t>
            </a:r>
            <a:r>
              <a:rPr lang="en-US" sz="1800" b="1" dirty="0"/>
              <a:t>has been expanded in </a:t>
            </a:r>
            <a:r>
              <a:rPr lang="en-US" sz="1800" b="1" dirty="0" err="1"/>
              <a:t>90s</a:t>
            </a:r>
            <a:r>
              <a:rPr lang="en-US" sz="1800" b="1" dirty="0"/>
              <a:t> as a tactic to kill bills and esp. judicial nominations.</a:t>
            </a: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51</a:t>
            </a:fld>
            <a:endParaRPr lang="en-US"/>
          </a:p>
        </p:txBody>
      </p:sp>
    </p:spTree>
    <p:extLst>
      <p:ext uri="{BB962C8B-B14F-4D97-AF65-F5344CB8AC3E}">
        <p14:creationId xmlns:p14="http://schemas.microsoft.com/office/powerpoint/2010/main" val="21550719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HOW A BILL BECOMES LAW</a:t>
            </a:r>
          </a:p>
        </p:txBody>
      </p:sp>
      <p:sp>
        <p:nvSpPr>
          <p:cNvPr id="3" name="Content Placeholder 2"/>
          <p:cNvSpPr>
            <a:spLocks noGrp="1"/>
          </p:cNvSpPr>
          <p:nvPr>
            <p:ph idx="1"/>
          </p:nvPr>
        </p:nvSpPr>
        <p:spPr/>
        <p:txBody>
          <a:bodyPr>
            <a:normAutofit/>
          </a:bodyPr>
          <a:lstStyle/>
          <a:p>
            <a:pPr marL="274320" indent="-274320">
              <a:buClr>
                <a:schemeClr val="accent3"/>
              </a:buClr>
              <a:buNone/>
              <a:defRPr/>
            </a:pPr>
            <a:r>
              <a:rPr lang="en-US" b="1" dirty="0" smtClean="0"/>
              <a:t>CONFERENCE COMMITTEE ACTION</a:t>
            </a:r>
          </a:p>
          <a:p>
            <a:pPr>
              <a:defRPr/>
            </a:pPr>
            <a:r>
              <a:rPr lang="en-US" b="1" dirty="0" smtClean="0"/>
              <a:t>Comprised </a:t>
            </a:r>
            <a:r>
              <a:rPr lang="en-US" b="1" dirty="0"/>
              <a:t>of members from both </a:t>
            </a:r>
            <a:r>
              <a:rPr lang="en-US" b="1" dirty="0" smtClean="0"/>
              <a:t>houses</a:t>
            </a:r>
          </a:p>
          <a:p>
            <a:pPr marL="0" indent="0">
              <a:buNone/>
              <a:defRPr/>
            </a:pPr>
            <a:endParaRPr lang="en-US" b="1" dirty="0" smtClean="0"/>
          </a:p>
          <a:p>
            <a:pPr>
              <a:defRPr/>
            </a:pPr>
            <a:r>
              <a:rPr lang="en-US" b="1" dirty="0" smtClean="0"/>
              <a:t>Temporary </a:t>
            </a:r>
            <a:r>
              <a:rPr lang="en-US" b="1" dirty="0"/>
              <a:t>conference committee reconciles different House-Senate versions of a bill, and then sends it back to each house for a vote</a:t>
            </a:r>
            <a:r>
              <a:rPr lang="en-US" b="1" dirty="0" smtClean="0"/>
              <a:t>.</a:t>
            </a:r>
          </a:p>
          <a:p>
            <a:pPr marL="0" indent="0">
              <a:buNone/>
              <a:defRPr/>
            </a:pPr>
            <a:r>
              <a:rPr lang="en-US" b="1" dirty="0" smtClean="0"/>
              <a:t>  </a:t>
            </a:r>
          </a:p>
          <a:p>
            <a:pPr>
              <a:defRPr/>
            </a:pPr>
            <a:r>
              <a:rPr lang="en-US" b="1" dirty="0" smtClean="0"/>
              <a:t>Yet </a:t>
            </a:r>
            <a:r>
              <a:rPr lang="en-US" b="1" dirty="0"/>
              <a:t>another “third house of Congress</a:t>
            </a:r>
            <a:r>
              <a:rPr lang="en-US" b="1" dirty="0" smtClean="0"/>
              <a:t>.”</a:t>
            </a:r>
            <a:endParaRPr lang="en-US" b="1" dirty="0"/>
          </a:p>
        </p:txBody>
      </p:sp>
      <p:sp>
        <p:nvSpPr>
          <p:cNvPr id="4" name="Slide Number Placeholder 3"/>
          <p:cNvSpPr>
            <a:spLocks noGrp="1"/>
          </p:cNvSpPr>
          <p:nvPr>
            <p:ph type="sldNum" sz="quarter" idx="12"/>
          </p:nvPr>
        </p:nvSpPr>
        <p:spPr/>
        <p:txBody>
          <a:bodyPr/>
          <a:lstStyle/>
          <a:p>
            <a:fld id="{A1B76A41-144B-B84B-8834-3DEC244DA6B3}" type="slidenum">
              <a:rPr lang="en-US" smtClean="0"/>
              <a:t>52</a:t>
            </a:fld>
            <a:endParaRPr lang="en-US"/>
          </a:p>
        </p:txBody>
      </p:sp>
    </p:spTree>
    <p:extLst>
      <p:ext uri="{BB962C8B-B14F-4D97-AF65-F5344CB8AC3E}">
        <p14:creationId xmlns:p14="http://schemas.microsoft.com/office/powerpoint/2010/main" val="18396667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00FF"/>
                </a:solidFill>
              </a:rPr>
              <a:t>FREE RESPONSE QUESTION</a:t>
            </a:r>
            <a:endParaRPr lang="en-US" sz="3600" b="1" dirty="0">
              <a:solidFill>
                <a:srgbClr val="0000FF"/>
              </a:solidFill>
            </a:endParaRPr>
          </a:p>
        </p:txBody>
      </p:sp>
      <p:sp>
        <p:nvSpPr>
          <p:cNvPr id="3" name="Content Placeholder 2"/>
          <p:cNvSpPr>
            <a:spLocks noGrp="1"/>
          </p:cNvSpPr>
          <p:nvPr>
            <p:ph idx="1"/>
          </p:nvPr>
        </p:nvSpPr>
        <p:spPr>
          <a:xfrm>
            <a:off x="457200" y="1231900"/>
            <a:ext cx="8229600" cy="5257799"/>
          </a:xfrm>
        </p:spPr>
        <p:txBody>
          <a:bodyPr>
            <a:noAutofit/>
          </a:bodyPr>
          <a:lstStyle/>
          <a:p>
            <a:pPr marL="0" indent="0">
              <a:buNone/>
            </a:pPr>
            <a:r>
              <a:rPr lang="en-US" sz="2400" b="1" i="1" dirty="0">
                <a:solidFill>
                  <a:srgbClr val="0000FF"/>
                </a:solidFill>
              </a:rPr>
              <a:t>Members of Congress are charged with three primary duties—writing laws, overseeing the implementation of laws, and serving the needs of their constituents</a:t>
            </a:r>
            <a:r>
              <a:rPr lang="en-US" sz="2400" b="1" i="1" dirty="0" smtClean="0">
                <a:solidFill>
                  <a:srgbClr val="0000FF"/>
                </a:solidFill>
              </a:rPr>
              <a:t>.</a:t>
            </a:r>
          </a:p>
          <a:p>
            <a:pPr marL="0" indent="0">
              <a:buNone/>
            </a:pPr>
            <a:endParaRPr lang="en-US" sz="2000" dirty="0">
              <a:solidFill>
                <a:srgbClr val="0000FF"/>
              </a:solidFill>
            </a:endParaRPr>
          </a:p>
          <a:p>
            <a:pPr marL="457200" lvl="0" indent="-457200">
              <a:buFont typeface="+mj-lt"/>
              <a:buAutoNum type="alphaLcParenR"/>
            </a:pPr>
            <a:r>
              <a:rPr lang="en-US" sz="1800" b="1" i="1" dirty="0">
                <a:solidFill>
                  <a:srgbClr val="0000FF"/>
                </a:solidFill>
              </a:rPr>
              <a:t>Describe the role of each of the following in lawmaking.</a:t>
            </a:r>
            <a:endParaRPr lang="en-US" sz="1800" dirty="0">
              <a:solidFill>
                <a:srgbClr val="0000FF"/>
              </a:solidFill>
            </a:endParaRPr>
          </a:p>
          <a:p>
            <a:pPr lvl="1">
              <a:buFont typeface="Arial" panose="020B0604020202020204" pitchFamily="34" charset="0"/>
              <a:buChar char="•"/>
            </a:pPr>
            <a:r>
              <a:rPr lang="en-US" sz="1800" b="1" i="1" dirty="0">
                <a:solidFill>
                  <a:srgbClr val="0000FF"/>
                </a:solidFill>
              </a:rPr>
              <a:t>Senate filibuster </a:t>
            </a:r>
            <a:endParaRPr lang="en-US" sz="1800" dirty="0">
              <a:solidFill>
                <a:srgbClr val="0000FF"/>
              </a:solidFill>
            </a:endParaRPr>
          </a:p>
          <a:p>
            <a:pPr lvl="1">
              <a:buFont typeface="Arial" panose="020B0604020202020204" pitchFamily="34" charset="0"/>
              <a:buChar char="•"/>
            </a:pPr>
            <a:r>
              <a:rPr lang="en-US" sz="1800" b="1" i="1" dirty="0">
                <a:solidFill>
                  <a:srgbClr val="0000FF"/>
                </a:solidFill>
              </a:rPr>
              <a:t>House Rules Committee </a:t>
            </a:r>
            <a:endParaRPr lang="en-US" sz="1800" dirty="0">
              <a:solidFill>
                <a:srgbClr val="0000FF"/>
              </a:solidFill>
            </a:endParaRPr>
          </a:p>
          <a:p>
            <a:pPr lvl="1">
              <a:buFont typeface="Arial" panose="020B0604020202020204" pitchFamily="34" charset="0"/>
              <a:buChar char="•"/>
            </a:pPr>
            <a:r>
              <a:rPr lang="en-US" sz="1800" b="1" i="1" dirty="0">
                <a:solidFill>
                  <a:srgbClr val="0000FF"/>
                </a:solidFill>
              </a:rPr>
              <a:t>Conference </a:t>
            </a:r>
            <a:r>
              <a:rPr lang="en-US" sz="1800" b="1" i="1" dirty="0" smtClean="0">
                <a:solidFill>
                  <a:srgbClr val="0000FF"/>
                </a:solidFill>
              </a:rPr>
              <a:t>committee</a:t>
            </a:r>
          </a:p>
          <a:p>
            <a:pPr marL="457200" lvl="0" indent="-457200">
              <a:buFont typeface="+mj-lt"/>
              <a:buAutoNum type="alphaLcParenR"/>
            </a:pPr>
            <a:endParaRPr lang="en-US" sz="1800" dirty="0">
              <a:solidFill>
                <a:srgbClr val="0000FF"/>
              </a:solidFill>
            </a:endParaRPr>
          </a:p>
          <a:p>
            <a:pPr marL="457200" lvl="0" indent="-457200">
              <a:buFont typeface="+mj-lt"/>
              <a:buAutoNum type="alphaLcParenR"/>
            </a:pPr>
            <a:r>
              <a:rPr lang="en-US" sz="1800" b="1" i="1" dirty="0">
                <a:solidFill>
                  <a:srgbClr val="0000FF"/>
                </a:solidFill>
              </a:rPr>
              <a:t>Explain how casework affects members’ attention to legislation. </a:t>
            </a:r>
            <a:endParaRPr lang="en-US" sz="1800" dirty="0">
              <a:solidFill>
                <a:srgbClr val="0000FF"/>
              </a:solidFill>
            </a:endParaRPr>
          </a:p>
        </p:txBody>
      </p:sp>
      <p:sp>
        <p:nvSpPr>
          <p:cNvPr id="4" name="Slide Number Placeholder 3"/>
          <p:cNvSpPr>
            <a:spLocks noGrp="1"/>
          </p:cNvSpPr>
          <p:nvPr>
            <p:ph type="sldNum" sz="quarter" idx="12"/>
          </p:nvPr>
        </p:nvSpPr>
        <p:spPr/>
        <p:txBody>
          <a:bodyPr/>
          <a:lstStyle/>
          <a:p>
            <a:fld id="{A1B76A41-144B-B84B-8834-3DEC244DA6B3}" type="slidenum">
              <a:rPr lang="en-US" smtClean="0"/>
              <a:t>53</a:t>
            </a:fld>
            <a:endParaRPr lang="en-US"/>
          </a:p>
        </p:txBody>
      </p:sp>
    </p:spTree>
    <p:extLst>
      <p:ext uri="{BB962C8B-B14F-4D97-AF65-F5344CB8AC3E}">
        <p14:creationId xmlns:p14="http://schemas.microsoft.com/office/powerpoint/2010/main" val="19229625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943"/>
            <a:ext cx="8229600" cy="715962"/>
          </a:xfrm>
        </p:spPr>
        <p:txBody>
          <a:bodyPr>
            <a:normAutofit/>
          </a:bodyPr>
          <a:lstStyle/>
          <a:p>
            <a:r>
              <a:rPr lang="en-US" sz="3600" b="1" dirty="0" smtClean="0">
                <a:solidFill>
                  <a:srgbClr val="008000"/>
                </a:solidFill>
              </a:rPr>
              <a:t>FREE RESPONSE RUBRIC</a:t>
            </a:r>
            <a:endParaRPr lang="en-US" sz="3600" b="1" dirty="0">
              <a:solidFill>
                <a:srgbClr val="008000"/>
              </a:solidFill>
            </a:endParaRPr>
          </a:p>
        </p:txBody>
      </p:sp>
      <p:sp>
        <p:nvSpPr>
          <p:cNvPr id="3" name="Content Placeholder 2"/>
          <p:cNvSpPr>
            <a:spLocks noGrp="1"/>
          </p:cNvSpPr>
          <p:nvPr>
            <p:ph idx="1"/>
          </p:nvPr>
        </p:nvSpPr>
        <p:spPr>
          <a:xfrm>
            <a:off x="457200" y="990600"/>
            <a:ext cx="8229600" cy="5554979"/>
          </a:xfrm>
        </p:spPr>
        <p:txBody>
          <a:bodyPr numCol="1">
            <a:noAutofit/>
          </a:bodyPr>
          <a:lstStyle/>
          <a:p>
            <a:pPr marL="0" indent="0">
              <a:buNone/>
            </a:pPr>
            <a:r>
              <a:rPr lang="en-US" sz="1700" b="1" dirty="0">
                <a:solidFill>
                  <a:srgbClr val="008000"/>
                </a:solidFill>
              </a:rPr>
              <a:t>Part (a): 3 points</a:t>
            </a:r>
            <a:endParaRPr lang="en-US" sz="1700" dirty="0">
              <a:solidFill>
                <a:srgbClr val="008000"/>
              </a:solidFill>
            </a:endParaRPr>
          </a:p>
          <a:p>
            <a:pPr marL="0" indent="0">
              <a:buNone/>
            </a:pPr>
            <a:r>
              <a:rPr lang="en-US" sz="1700" dirty="0">
                <a:solidFill>
                  <a:srgbClr val="008000"/>
                </a:solidFill>
              </a:rPr>
              <a:t>Describe the </a:t>
            </a:r>
            <a:r>
              <a:rPr lang="en-US" sz="1700" b="1" dirty="0">
                <a:solidFill>
                  <a:srgbClr val="008000"/>
                </a:solidFill>
              </a:rPr>
              <a:t>role </a:t>
            </a:r>
            <a:r>
              <a:rPr lang="en-US" sz="1700" dirty="0">
                <a:solidFill>
                  <a:srgbClr val="008000"/>
                </a:solidFill>
              </a:rPr>
              <a:t>of each of the following in lawmaking (3 points total, 1 point per role):</a:t>
            </a:r>
          </a:p>
          <a:p>
            <a:pPr lvl="0"/>
            <a:r>
              <a:rPr lang="en-US" sz="1700" dirty="0">
                <a:solidFill>
                  <a:srgbClr val="008000"/>
                </a:solidFill>
              </a:rPr>
              <a:t>Senate filibuster allows a senator on the floor to:</a:t>
            </a:r>
          </a:p>
          <a:p>
            <a:pPr lvl="1"/>
            <a:r>
              <a:rPr lang="en-US" sz="1700" dirty="0">
                <a:solidFill>
                  <a:srgbClr val="008000"/>
                </a:solidFill>
              </a:rPr>
              <a:t>Prevent/delay action on a particular bill.</a:t>
            </a:r>
          </a:p>
          <a:p>
            <a:pPr lvl="1"/>
            <a:r>
              <a:rPr lang="en-US" sz="1700" dirty="0">
                <a:solidFill>
                  <a:srgbClr val="008000"/>
                </a:solidFill>
              </a:rPr>
              <a:t>Prevent/delay other business from being conducted.</a:t>
            </a:r>
          </a:p>
          <a:p>
            <a:pPr lvl="0"/>
            <a:r>
              <a:rPr lang="en-US" sz="1700" dirty="0">
                <a:solidFill>
                  <a:srgbClr val="008000"/>
                </a:solidFill>
              </a:rPr>
              <a:t>Rules Committee schedules or manages the flow of legislation on the floor to:</a:t>
            </a:r>
          </a:p>
          <a:p>
            <a:pPr lvl="1"/>
            <a:r>
              <a:rPr lang="en-US" sz="1700" dirty="0">
                <a:solidFill>
                  <a:srgbClr val="008000"/>
                </a:solidFill>
              </a:rPr>
              <a:t>Make it easier or more difficult for a bill to pass.</a:t>
            </a:r>
          </a:p>
          <a:p>
            <a:pPr lvl="1"/>
            <a:r>
              <a:rPr lang="en-US" sz="1700" dirty="0">
                <a:solidFill>
                  <a:srgbClr val="008000"/>
                </a:solidFill>
              </a:rPr>
              <a:t>Make the process more efficient/orderly/manageable.</a:t>
            </a:r>
          </a:p>
          <a:p>
            <a:pPr lvl="0"/>
            <a:r>
              <a:rPr lang="en-US" sz="1700" dirty="0">
                <a:solidFill>
                  <a:srgbClr val="008000"/>
                </a:solidFill>
              </a:rPr>
              <a:t>Conference Committee reconciles differences in House and Senate versions of a bill.</a:t>
            </a:r>
          </a:p>
          <a:p>
            <a:pPr marL="0" indent="0">
              <a:buNone/>
            </a:pPr>
            <a:r>
              <a:rPr lang="en-US" sz="1700" dirty="0">
                <a:solidFill>
                  <a:srgbClr val="008000"/>
                </a:solidFill>
              </a:rPr>
              <a:t> </a:t>
            </a:r>
          </a:p>
          <a:p>
            <a:pPr marL="0" indent="0">
              <a:buNone/>
            </a:pPr>
            <a:r>
              <a:rPr lang="en-US" sz="1700" dirty="0">
                <a:solidFill>
                  <a:srgbClr val="008000"/>
                </a:solidFill>
              </a:rPr>
              <a:t>Must describe the role in lawmaking explicitly.</a:t>
            </a:r>
          </a:p>
          <a:p>
            <a:pPr marL="0" indent="0">
              <a:buNone/>
            </a:pPr>
            <a:r>
              <a:rPr lang="en-US" sz="1700" b="1" dirty="0">
                <a:solidFill>
                  <a:srgbClr val="008000"/>
                </a:solidFill>
              </a:rPr>
              <a:t> </a:t>
            </a:r>
            <a:endParaRPr lang="en-US" sz="1700" b="1" dirty="0" smtClean="0">
              <a:solidFill>
                <a:srgbClr val="008000"/>
              </a:solidFill>
            </a:endParaRPr>
          </a:p>
          <a:p>
            <a:pPr marL="0" indent="0">
              <a:buNone/>
            </a:pPr>
            <a:r>
              <a:rPr lang="en-US" sz="1700" b="1" dirty="0">
                <a:solidFill>
                  <a:srgbClr val="008000"/>
                </a:solidFill>
              </a:rPr>
              <a:t>Part </a:t>
            </a:r>
            <a:r>
              <a:rPr lang="en-US" sz="1700" b="1" dirty="0" smtClean="0">
                <a:solidFill>
                  <a:srgbClr val="008000"/>
                </a:solidFill>
              </a:rPr>
              <a:t>(b)</a:t>
            </a:r>
            <a:r>
              <a:rPr lang="en-US" sz="1700" b="1" dirty="0">
                <a:solidFill>
                  <a:srgbClr val="008000"/>
                </a:solidFill>
              </a:rPr>
              <a:t>: 1 point</a:t>
            </a:r>
            <a:endParaRPr lang="en-US" sz="1700" dirty="0">
              <a:solidFill>
                <a:srgbClr val="008000"/>
              </a:solidFill>
            </a:endParaRPr>
          </a:p>
          <a:p>
            <a:pPr marL="0" indent="0">
              <a:buNone/>
            </a:pPr>
            <a:r>
              <a:rPr lang="en-US" sz="1700" dirty="0">
                <a:solidFill>
                  <a:srgbClr val="008000"/>
                </a:solidFill>
              </a:rPr>
              <a:t>Explain </a:t>
            </a:r>
            <a:r>
              <a:rPr lang="en-US" sz="1700" b="1" dirty="0">
                <a:solidFill>
                  <a:srgbClr val="008000"/>
                </a:solidFill>
              </a:rPr>
              <a:t>how </a:t>
            </a:r>
            <a:r>
              <a:rPr lang="en-US" sz="1700" dirty="0">
                <a:solidFill>
                  <a:srgbClr val="008000"/>
                </a:solidFill>
              </a:rPr>
              <a:t>casework affects members’ attention to legislation (1 point):</a:t>
            </a:r>
          </a:p>
          <a:p>
            <a:pPr lvl="0"/>
            <a:r>
              <a:rPr lang="en-US" sz="1700" dirty="0">
                <a:solidFill>
                  <a:srgbClr val="008000"/>
                </a:solidFill>
              </a:rPr>
              <a:t>Diverts time, resources, and staff, thus reducing members’ ability to focus on legislation.</a:t>
            </a:r>
          </a:p>
          <a:p>
            <a:pPr lvl="0"/>
            <a:r>
              <a:rPr lang="en-US" sz="1700" dirty="0">
                <a:solidFill>
                  <a:srgbClr val="008000"/>
                </a:solidFill>
              </a:rPr>
              <a:t>Develops awareness of problems, thus focusing more time and resources on related legislation.</a:t>
            </a:r>
          </a:p>
        </p:txBody>
      </p:sp>
      <p:sp>
        <p:nvSpPr>
          <p:cNvPr id="4" name="Slide Number Placeholder 3"/>
          <p:cNvSpPr>
            <a:spLocks noGrp="1"/>
          </p:cNvSpPr>
          <p:nvPr>
            <p:ph type="sldNum" sz="quarter" idx="12"/>
          </p:nvPr>
        </p:nvSpPr>
        <p:spPr/>
        <p:txBody>
          <a:bodyPr/>
          <a:lstStyle/>
          <a:p>
            <a:fld id="{A1B76A41-144B-B84B-8834-3DEC244DA6B3}" type="slidenum">
              <a:rPr lang="en-US" smtClean="0"/>
              <a:t>54</a:t>
            </a:fld>
            <a:endParaRPr lang="en-US"/>
          </a:p>
        </p:txBody>
      </p:sp>
    </p:spTree>
    <p:extLst>
      <p:ext uri="{BB962C8B-B14F-4D97-AF65-F5344CB8AC3E}">
        <p14:creationId xmlns:p14="http://schemas.microsoft.com/office/powerpoint/2010/main" val="32572282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HOW A BILL BECOMES LAW</a:t>
            </a:r>
          </a:p>
        </p:txBody>
      </p:sp>
      <p:sp>
        <p:nvSpPr>
          <p:cNvPr id="3" name="Content Placeholder 2"/>
          <p:cNvSpPr>
            <a:spLocks noGrp="1"/>
          </p:cNvSpPr>
          <p:nvPr>
            <p:ph idx="1"/>
          </p:nvPr>
        </p:nvSpPr>
        <p:spPr/>
        <p:txBody>
          <a:bodyPr>
            <a:normAutofit fontScale="70000" lnSpcReduction="20000"/>
          </a:bodyPr>
          <a:lstStyle/>
          <a:p>
            <a:pPr marL="0" indent="0">
              <a:lnSpc>
                <a:spcPct val="120000"/>
              </a:lnSpc>
              <a:buNone/>
              <a:defRPr/>
            </a:pPr>
            <a:r>
              <a:rPr lang="en-US" b="1" dirty="0" smtClean="0"/>
              <a:t>PRESIDENTIAL ACTION</a:t>
            </a:r>
          </a:p>
          <a:p>
            <a:pPr lvl="0">
              <a:lnSpc>
                <a:spcPct val="120000"/>
              </a:lnSpc>
            </a:pPr>
            <a:r>
              <a:rPr lang="en-US" b="1" dirty="0"/>
              <a:t>Sign the bill in full</a:t>
            </a:r>
            <a:r>
              <a:rPr lang="en-US" b="1" dirty="0" smtClean="0"/>
              <a:t>.</a:t>
            </a:r>
          </a:p>
          <a:p>
            <a:pPr marL="0" lvl="0" indent="0">
              <a:lnSpc>
                <a:spcPct val="120000"/>
              </a:lnSpc>
              <a:buNone/>
            </a:pPr>
            <a:endParaRPr lang="en-US" sz="3600" b="1" dirty="0"/>
          </a:p>
          <a:p>
            <a:pPr lvl="0">
              <a:lnSpc>
                <a:spcPct val="120000"/>
              </a:lnSpc>
            </a:pPr>
            <a:r>
              <a:rPr lang="en-US" b="1" dirty="0"/>
              <a:t>Veto the bill in full –&gt; can be overridden by 2/3 vote in each house.</a:t>
            </a:r>
            <a:endParaRPr lang="en-US" sz="3600" b="1" dirty="0"/>
          </a:p>
          <a:p>
            <a:pPr lvl="1">
              <a:lnSpc>
                <a:spcPct val="120000"/>
              </a:lnSpc>
            </a:pPr>
            <a:r>
              <a:rPr lang="en-US" b="1" dirty="0"/>
              <a:t>Line Item Veto ruled unconstitutional in </a:t>
            </a:r>
            <a:r>
              <a:rPr lang="en-US" b="1" i="1" dirty="0"/>
              <a:t>Clinton </a:t>
            </a:r>
            <a:r>
              <a:rPr lang="en-US" b="1" dirty="0"/>
              <a:t>v.</a:t>
            </a:r>
            <a:r>
              <a:rPr lang="en-US" b="1" i="1" dirty="0"/>
              <a:t> New York</a:t>
            </a:r>
            <a:r>
              <a:rPr lang="en-US" b="1" dirty="0" smtClean="0"/>
              <a:t>.</a:t>
            </a:r>
          </a:p>
          <a:p>
            <a:pPr marL="457200" lvl="1" indent="0">
              <a:lnSpc>
                <a:spcPct val="120000"/>
              </a:lnSpc>
              <a:buNone/>
            </a:pPr>
            <a:endParaRPr lang="en-US" b="1" dirty="0"/>
          </a:p>
          <a:p>
            <a:pPr lvl="0">
              <a:lnSpc>
                <a:spcPct val="120000"/>
              </a:lnSpc>
            </a:pPr>
            <a:r>
              <a:rPr lang="en-US" b="1" dirty="0"/>
              <a:t>Ignore the bill.</a:t>
            </a:r>
            <a:endParaRPr lang="en-US" sz="3600" b="1" dirty="0"/>
          </a:p>
          <a:p>
            <a:pPr lvl="1">
              <a:lnSpc>
                <a:spcPct val="120000"/>
              </a:lnSpc>
            </a:pPr>
            <a:r>
              <a:rPr lang="en-US" b="1" dirty="0"/>
              <a:t>After 10 days of sending the bill to President, the bill automatically becomes law.</a:t>
            </a:r>
            <a:endParaRPr lang="en-US" sz="3200" b="1" dirty="0"/>
          </a:p>
          <a:p>
            <a:pPr lvl="1">
              <a:lnSpc>
                <a:spcPct val="120000"/>
              </a:lnSpc>
            </a:pPr>
            <a:r>
              <a:rPr lang="en-US" b="1" dirty="0"/>
              <a:t>If, however, within that ten-day period, Congress adjourns (not recesses), the bill is pocket-vetoed.</a:t>
            </a:r>
            <a:endParaRPr lang="en-US" sz="3200" b="1" dirty="0"/>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55</a:t>
            </a:fld>
            <a:endParaRPr lang="en-US"/>
          </a:p>
        </p:txBody>
      </p:sp>
    </p:spTree>
    <p:extLst>
      <p:ext uri="{BB962C8B-B14F-4D97-AF65-F5344CB8AC3E}">
        <p14:creationId xmlns:p14="http://schemas.microsoft.com/office/powerpoint/2010/main" val="32163187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00FF"/>
                </a:solidFill>
              </a:rPr>
              <a:t>FREE RESPONSE QUESTION</a:t>
            </a:r>
            <a:endParaRPr lang="en-US" sz="3600" b="1" dirty="0">
              <a:solidFill>
                <a:srgbClr val="0000FF"/>
              </a:solidFill>
            </a:endParaRPr>
          </a:p>
        </p:txBody>
      </p:sp>
      <p:sp>
        <p:nvSpPr>
          <p:cNvPr id="3" name="Content Placeholder 2"/>
          <p:cNvSpPr>
            <a:spLocks noGrp="1"/>
          </p:cNvSpPr>
          <p:nvPr>
            <p:ph idx="1"/>
          </p:nvPr>
        </p:nvSpPr>
        <p:spPr>
          <a:xfrm>
            <a:off x="457200" y="1231900"/>
            <a:ext cx="8229600" cy="5257799"/>
          </a:xfrm>
        </p:spPr>
        <p:txBody>
          <a:bodyPr>
            <a:noAutofit/>
          </a:bodyPr>
          <a:lstStyle/>
          <a:p>
            <a:pPr marL="0" indent="0">
              <a:buNone/>
            </a:pPr>
            <a:r>
              <a:rPr lang="en-US" sz="1800" b="1" i="1" dirty="0">
                <a:solidFill>
                  <a:srgbClr val="0000FF"/>
                </a:solidFill>
              </a:rPr>
              <a:t>In the United States Congress, the majority party exerts a substantial influence over lawmaking. However, even when one party has a numerical majority in each chamber of the United States Congress, there is no guarantee that legislation supported by that majority party will be passed by both chambers. Rules of each chamber independently influence the likelihood that legislation will pass in that chamber; legislation passed by one chamber is not always passed by the other.</a:t>
            </a:r>
            <a:endParaRPr lang="en-US" sz="1800" dirty="0">
              <a:solidFill>
                <a:srgbClr val="0000FF"/>
              </a:solidFill>
            </a:endParaRPr>
          </a:p>
          <a:p>
            <a:endParaRPr lang="en-US" sz="1600" dirty="0">
              <a:solidFill>
                <a:srgbClr val="0000FF"/>
              </a:solidFill>
            </a:endParaRPr>
          </a:p>
          <a:p>
            <a:pPr lvl="0">
              <a:buFont typeface="+mj-lt"/>
              <a:buAutoNum type="alphaLcParenR"/>
            </a:pPr>
            <a:r>
              <a:rPr lang="en-US" sz="1600" b="1" i="1" dirty="0">
                <a:solidFill>
                  <a:srgbClr val="0000FF"/>
                </a:solidFill>
              </a:rPr>
              <a:t>Describe two advantages the majority party in the United States House of Representatives has in lawmaking, above and beyond the numerical advantage that that majority party enjoys in floor voting.</a:t>
            </a:r>
            <a:endParaRPr lang="en-US" sz="1600" dirty="0">
              <a:solidFill>
                <a:srgbClr val="0000FF"/>
              </a:solidFill>
            </a:endParaRPr>
          </a:p>
          <a:p>
            <a:pPr>
              <a:buFont typeface="+mj-lt"/>
              <a:buAutoNum type="alphaLcParenR"/>
            </a:pPr>
            <a:endParaRPr lang="en-US" sz="1600" dirty="0">
              <a:solidFill>
                <a:srgbClr val="0000FF"/>
              </a:solidFill>
            </a:endParaRPr>
          </a:p>
          <a:p>
            <a:pPr lvl="0">
              <a:buFont typeface="+mj-lt"/>
              <a:buAutoNum type="alphaLcParenR"/>
            </a:pPr>
            <a:r>
              <a:rPr lang="en-US" sz="1600" b="1" i="1" dirty="0">
                <a:solidFill>
                  <a:srgbClr val="0000FF"/>
                </a:solidFill>
              </a:rPr>
              <a:t>Describe two differences between House and Senate rules that may make it likely that legislation may pass in one chamber but not in the other.</a:t>
            </a:r>
            <a:endParaRPr lang="en-US" sz="1600" dirty="0">
              <a:solidFill>
                <a:srgbClr val="0000FF"/>
              </a:solidFill>
            </a:endParaRPr>
          </a:p>
          <a:p>
            <a:pPr>
              <a:buFont typeface="+mj-lt"/>
              <a:buAutoNum type="alphaLcParenR"/>
            </a:pPr>
            <a:endParaRPr lang="en-US" sz="1600" dirty="0">
              <a:solidFill>
                <a:srgbClr val="0000FF"/>
              </a:solidFill>
            </a:endParaRPr>
          </a:p>
          <a:p>
            <a:pPr lvl="0">
              <a:buFont typeface="+mj-lt"/>
              <a:buAutoNum type="alphaLcParenR"/>
            </a:pPr>
            <a:r>
              <a:rPr lang="en-US" sz="1600" b="1" i="1" dirty="0">
                <a:solidFill>
                  <a:srgbClr val="0000FF"/>
                </a:solidFill>
              </a:rPr>
              <a:t>Explain how the differences identified in (b) can lead to the passage of a bill in one chamber but not in the other.</a:t>
            </a:r>
            <a:endParaRPr lang="en-US" sz="1600" dirty="0">
              <a:solidFill>
                <a:srgbClr val="0000FF"/>
              </a:solidFill>
            </a:endParaRPr>
          </a:p>
        </p:txBody>
      </p:sp>
      <p:sp>
        <p:nvSpPr>
          <p:cNvPr id="4" name="Slide Number Placeholder 3"/>
          <p:cNvSpPr>
            <a:spLocks noGrp="1"/>
          </p:cNvSpPr>
          <p:nvPr>
            <p:ph type="sldNum" sz="quarter" idx="12"/>
          </p:nvPr>
        </p:nvSpPr>
        <p:spPr/>
        <p:txBody>
          <a:bodyPr/>
          <a:lstStyle/>
          <a:p>
            <a:fld id="{A1B76A41-144B-B84B-8834-3DEC244DA6B3}" type="slidenum">
              <a:rPr lang="en-US" smtClean="0"/>
              <a:t>56</a:t>
            </a:fld>
            <a:endParaRPr lang="en-US"/>
          </a:p>
        </p:txBody>
      </p:sp>
    </p:spTree>
    <p:extLst>
      <p:ext uri="{BB962C8B-B14F-4D97-AF65-F5344CB8AC3E}">
        <p14:creationId xmlns:p14="http://schemas.microsoft.com/office/powerpoint/2010/main" val="29817705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8000"/>
                </a:solidFill>
              </a:rPr>
              <a:t>FREE RESPONSE RUBRIC</a:t>
            </a:r>
            <a:endParaRPr lang="en-US" sz="3600" b="1" dirty="0">
              <a:solidFill>
                <a:srgbClr val="008000"/>
              </a:solidFill>
            </a:endParaRPr>
          </a:p>
        </p:txBody>
      </p:sp>
      <p:sp>
        <p:nvSpPr>
          <p:cNvPr id="3" name="Content Placeholder 2"/>
          <p:cNvSpPr>
            <a:spLocks noGrp="1"/>
          </p:cNvSpPr>
          <p:nvPr>
            <p:ph idx="1"/>
          </p:nvPr>
        </p:nvSpPr>
        <p:spPr>
          <a:xfrm>
            <a:off x="457200" y="1231901"/>
            <a:ext cx="8229600" cy="5124450"/>
          </a:xfrm>
        </p:spPr>
        <p:txBody>
          <a:bodyPr numCol="2">
            <a:noAutofit/>
          </a:bodyPr>
          <a:lstStyle/>
          <a:p>
            <a:pPr marL="0" indent="0">
              <a:buNone/>
            </a:pPr>
            <a:r>
              <a:rPr lang="en-US" sz="1100" b="1" dirty="0">
                <a:solidFill>
                  <a:srgbClr val="008000"/>
                </a:solidFill>
              </a:rPr>
              <a:t>Part (a): 2 </a:t>
            </a:r>
            <a:r>
              <a:rPr lang="en-US" sz="1100" b="1" dirty="0" smtClean="0">
                <a:solidFill>
                  <a:srgbClr val="008000"/>
                </a:solidFill>
              </a:rPr>
              <a:t>points - </a:t>
            </a:r>
            <a:r>
              <a:rPr lang="en-US" sz="1100" dirty="0" smtClean="0">
                <a:solidFill>
                  <a:srgbClr val="008000"/>
                </a:solidFill>
              </a:rPr>
              <a:t>One </a:t>
            </a:r>
            <a:r>
              <a:rPr lang="en-US" sz="1100" dirty="0">
                <a:solidFill>
                  <a:srgbClr val="008000"/>
                </a:solidFill>
              </a:rPr>
              <a:t>point is earned for each of two descriptions of majority party advantage in the House of Representatives. </a:t>
            </a:r>
          </a:p>
          <a:p>
            <a:pPr marL="0" indent="0">
              <a:buNone/>
            </a:pPr>
            <a:r>
              <a:rPr lang="en-US" sz="1100" b="1" i="1" dirty="0">
                <a:solidFill>
                  <a:srgbClr val="008000"/>
                </a:solidFill>
              </a:rPr>
              <a:t>The description must include three components: </a:t>
            </a:r>
            <a:endParaRPr lang="en-US" sz="1100" dirty="0">
              <a:solidFill>
                <a:srgbClr val="008000"/>
              </a:solidFill>
            </a:endParaRPr>
          </a:p>
          <a:p>
            <a:pPr lvl="0"/>
            <a:r>
              <a:rPr lang="en-US" sz="1100" dirty="0">
                <a:solidFill>
                  <a:srgbClr val="008000"/>
                </a:solidFill>
              </a:rPr>
              <a:t>Majority party </a:t>
            </a:r>
          </a:p>
          <a:p>
            <a:pPr lvl="0"/>
            <a:r>
              <a:rPr lang="en-US" sz="1100" dirty="0">
                <a:solidFill>
                  <a:srgbClr val="008000"/>
                </a:solidFill>
              </a:rPr>
              <a:t>Advantage </a:t>
            </a:r>
          </a:p>
          <a:p>
            <a:pPr lvl="0"/>
            <a:r>
              <a:rPr lang="en-US" sz="1100" dirty="0">
                <a:solidFill>
                  <a:srgbClr val="008000"/>
                </a:solidFill>
              </a:rPr>
              <a:t>Factual statement about the advantage </a:t>
            </a:r>
          </a:p>
          <a:p>
            <a:pPr marL="0" indent="0">
              <a:buNone/>
            </a:pPr>
            <a:r>
              <a:rPr lang="en-US" sz="1100" dirty="0">
                <a:solidFill>
                  <a:srgbClr val="008000"/>
                </a:solidFill>
              </a:rPr>
              <a:t> </a:t>
            </a:r>
          </a:p>
          <a:p>
            <a:pPr marL="0" indent="0">
              <a:buNone/>
            </a:pPr>
            <a:r>
              <a:rPr lang="en-US" sz="1100" b="1" i="1" dirty="0">
                <a:solidFill>
                  <a:srgbClr val="008000"/>
                </a:solidFill>
              </a:rPr>
              <a:t>Acceptable answers may include: </a:t>
            </a:r>
            <a:endParaRPr lang="en-US" sz="1100" dirty="0">
              <a:solidFill>
                <a:srgbClr val="008000"/>
              </a:solidFill>
            </a:endParaRPr>
          </a:p>
          <a:p>
            <a:pPr lvl="0"/>
            <a:r>
              <a:rPr lang="en-US" sz="1100" dirty="0">
                <a:solidFill>
                  <a:srgbClr val="008000"/>
                </a:solidFill>
              </a:rPr>
              <a:t>Holds committee chairs </a:t>
            </a:r>
          </a:p>
          <a:p>
            <a:pPr lvl="0"/>
            <a:r>
              <a:rPr lang="en-US" sz="1100" dirty="0">
                <a:solidFill>
                  <a:srgbClr val="008000"/>
                </a:solidFill>
              </a:rPr>
              <a:t>Controls Rules Committee </a:t>
            </a:r>
          </a:p>
          <a:p>
            <a:pPr lvl="0"/>
            <a:r>
              <a:rPr lang="en-US" sz="1100" dirty="0">
                <a:solidFill>
                  <a:srgbClr val="008000"/>
                </a:solidFill>
              </a:rPr>
              <a:t>Sets the agenda </a:t>
            </a:r>
          </a:p>
          <a:p>
            <a:pPr lvl="0"/>
            <a:r>
              <a:rPr lang="en-US" sz="1100" dirty="0">
                <a:solidFill>
                  <a:srgbClr val="008000"/>
                </a:solidFill>
              </a:rPr>
              <a:t>Controls debate </a:t>
            </a:r>
          </a:p>
          <a:p>
            <a:pPr lvl="0"/>
            <a:r>
              <a:rPr lang="en-US" sz="1100" dirty="0">
                <a:solidFill>
                  <a:srgbClr val="008000"/>
                </a:solidFill>
              </a:rPr>
              <a:t>Chooses Speaker of the House </a:t>
            </a:r>
          </a:p>
          <a:p>
            <a:pPr lvl="0"/>
            <a:r>
              <a:rPr lang="en-US" sz="1100" dirty="0">
                <a:solidFill>
                  <a:srgbClr val="008000"/>
                </a:solidFill>
              </a:rPr>
              <a:t>Holds majority on each committee </a:t>
            </a:r>
          </a:p>
          <a:p>
            <a:pPr lvl="0"/>
            <a:r>
              <a:rPr lang="en-US" sz="1100" dirty="0">
                <a:solidFill>
                  <a:srgbClr val="008000"/>
                </a:solidFill>
              </a:rPr>
              <a:t>Assigns bills to committees </a:t>
            </a:r>
          </a:p>
          <a:p>
            <a:pPr marL="0" indent="0">
              <a:buNone/>
            </a:pPr>
            <a:r>
              <a:rPr lang="en-US" sz="1100" dirty="0">
                <a:solidFill>
                  <a:srgbClr val="008000"/>
                </a:solidFill>
              </a:rPr>
              <a:t> </a:t>
            </a:r>
          </a:p>
          <a:p>
            <a:pPr marL="0" indent="0">
              <a:buNone/>
            </a:pPr>
            <a:r>
              <a:rPr lang="en-US" sz="1100" b="1" dirty="0">
                <a:solidFill>
                  <a:srgbClr val="008000"/>
                </a:solidFill>
              </a:rPr>
              <a:t>Part (b): 2 </a:t>
            </a:r>
            <a:r>
              <a:rPr lang="en-US" sz="1100" b="1" dirty="0" smtClean="0">
                <a:solidFill>
                  <a:srgbClr val="008000"/>
                </a:solidFill>
              </a:rPr>
              <a:t>points - </a:t>
            </a:r>
            <a:r>
              <a:rPr lang="en-US" sz="1100" dirty="0" smtClean="0">
                <a:solidFill>
                  <a:srgbClr val="008000"/>
                </a:solidFill>
              </a:rPr>
              <a:t>One </a:t>
            </a:r>
            <a:r>
              <a:rPr lang="en-US" sz="1100" dirty="0">
                <a:solidFill>
                  <a:srgbClr val="008000"/>
                </a:solidFill>
              </a:rPr>
              <a:t>point is earned for each of two descriptions of rules differences between the House and Senate. Acceptable answers may include</a:t>
            </a:r>
            <a:r>
              <a:rPr lang="en-US" sz="1100" dirty="0" smtClean="0">
                <a:solidFill>
                  <a:srgbClr val="008000"/>
                </a:solidFill>
              </a:rPr>
              <a:t>:</a:t>
            </a:r>
          </a:p>
          <a:p>
            <a:endParaRPr lang="en-US" sz="1100" dirty="0">
              <a:solidFill>
                <a:srgbClr val="008000"/>
              </a:solidFill>
            </a:endParaRPr>
          </a:p>
          <a:p>
            <a:endParaRPr lang="en-US" sz="1100" dirty="0" smtClean="0">
              <a:solidFill>
                <a:srgbClr val="008000"/>
              </a:solidFill>
            </a:endParaRPr>
          </a:p>
          <a:p>
            <a:endParaRPr lang="en-US" sz="1100" dirty="0">
              <a:solidFill>
                <a:srgbClr val="008000"/>
              </a:solidFill>
            </a:endParaRPr>
          </a:p>
          <a:p>
            <a:pPr marL="0" indent="0">
              <a:buNone/>
            </a:pPr>
            <a:endParaRPr lang="en-US" sz="1100" b="1" dirty="0" smtClean="0">
              <a:solidFill>
                <a:srgbClr val="008000"/>
              </a:solidFill>
            </a:endParaRPr>
          </a:p>
          <a:p>
            <a:pPr marL="0" indent="0">
              <a:buNone/>
            </a:pPr>
            <a:endParaRPr lang="en-US" sz="1100" b="1" dirty="0">
              <a:solidFill>
                <a:srgbClr val="008000"/>
              </a:solidFill>
            </a:endParaRPr>
          </a:p>
          <a:p>
            <a:pPr marL="0" indent="0">
              <a:buNone/>
            </a:pPr>
            <a:endParaRPr lang="en-US" sz="1100" b="1" dirty="0" smtClean="0">
              <a:solidFill>
                <a:srgbClr val="008000"/>
              </a:solidFill>
            </a:endParaRPr>
          </a:p>
          <a:p>
            <a:pPr marL="347663" indent="0">
              <a:buNone/>
            </a:pPr>
            <a:r>
              <a:rPr lang="en-US" sz="1100" b="1" dirty="0" smtClean="0">
                <a:solidFill>
                  <a:srgbClr val="008000"/>
                </a:solidFill>
              </a:rPr>
              <a:t>Part </a:t>
            </a:r>
            <a:r>
              <a:rPr lang="en-US" sz="1100" b="1" dirty="0">
                <a:solidFill>
                  <a:srgbClr val="008000"/>
                </a:solidFill>
              </a:rPr>
              <a:t>(c): 2 </a:t>
            </a:r>
            <a:r>
              <a:rPr lang="en-US" sz="1100" b="1" dirty="0" smtClean="0">
                <a:solidFill>
                  <a:srgbClr val="008000"/>
                </a:solidFill>
              </a:rPr>
              <a:t>points - </a:t>
            </a:r>
            <a:r>
              <a:rPr lang="en-US" sz="1100" dirty="0" smtClean="0">
                <a:solidFill>
                  <a:srgbClr val="008000"/>
                </a:solidFill>
              </a:rPr>
              <a:t>One </a:t>
            </a:r>
            <a:r>
              <a:rPr lang="en-US" sz="1100" dirty="0">
                <a:solidFill>
                  <a:srgbClr val="008000"/>
                </a:solidFill>
              </a:rPr>
              <a:t>point is earned for each of two explanations of how a rules difference identified in part (b) affects passage of a bill in one chamber as opposed to the other. Acceptable answers may include: </a:t>
            </a:r>
          </a:p>
          <a:p>
            <a:pPr marL="804863" lvl="0" indent="-457200"/>
            <a:r>
              <a:rPr lang="en-US" sz="1100" b="1" dirty="0">
                <a:solidFill>
                  <a:srgbClr val="008000"/>
                </a:solidFill>
              </a:rPr>
              <a:t>Filibuster </a:t>
            </a:r>
            <a:r>
              <a:rPr lang="en-US" sz="1100" dirty="0">
                <a:solidFill>
                  <a:srgbClr val="008000"/>
                </a:solidFill>
              </a:rPr>
              <a:t>— even though the House may pass a bill, the Senate can kill the bill with a filibuster. </a:t>
            </a:r>
          </a:p>
          <a:p>
            <a:pPr marL="804863" lvl="0" indent="-457200"/>
            <a:r>
              <a:rPr lang="en-US" sz="1100" b="1" dirty="0">
                <a:solidFill>
                  <a:srgbClr val="008000"/>
                </a:solidFill>
              </a:rPr>
              <a:t>Holds </a:t>
            </a:r>
            <a:r>
              <a:rPr lang="en-US" sz="1100" dirty="0">
                <a:solidFill>
                  <a:srgbClr val="008000"/>
                </a:solidFill>
              </a:rPr>
              <a:t>— even though the House may pass a bill, the Senate can delay or stop it with a hold. </a:t>
            </a:r>
          </a:p>
          <a:p>
            <a:pPr marL="804863" lvl="0" indent="-457200"/>
            <a:r>
              <a:rPr lang="en-US" sz="1100" b="1" dirty="0">
                <a:solidFill>
                  <a:srgbClr val="008000"/>
                </a:solidFill>
              </a:rPr>
              <a:t>Unanimous consent agreements </a:t>
            </a:r>
            <a:r>
              <a:rPr lang="en-US" sz="1100" dirty="0">
                <a:solidFill>
                  <a:srgbClr val="008000"/>
                </a:solidFill>
              </a:rPr>
              <a:t>— the Senate can ease passage of a bill with unanimous consent agreements, while the House has no such mechanism. </a:t>
            </a:r>
          </a:p>
          <a:p>
            <a:pPr marL="804863" lvl="0" indent="-457200"/>
            <a:r>
              <a:rPr lang="en-US" sz="1100" b="1" dirty="0">
                <a:solidFill>
                  <a:srgbClr val="008000"/>
                </a:solidFill>
              </a:rPr>
              <a:t>Germaneness </a:t>
            </a:r>
            <a:r>
              <a:rPr lang="en-US" sz="1100" dirty="0">
                <a:solidFill>
                  <a:srgbClr val="008000"/>
                </a:solidFill>
              </a:rPr>
              <a:t>— the Senate can add unrelated content that members of the House might find objectionable. </a:t>
            </a:r>
          </a:p>
          <a:p>
            <a:pPr marL="804863" lvl="0" indent="-457200"/>
            <a:r>
              <a:rPr lang="en-US" sz="1100" b="1" dirty="0">
                <a:solidFill>
                  <a:srgbClr val="008000"/>
                </a:solidFill>
              </a:rPr>
              <a:t>Rules Committee </a:t>
            </a:r>
            <a:r>
              <a:rPr lang="en-US" sz="1100" dirty="0">
                <a:solidFill>
                  <a:srgbClr val="008000"/>
                </a:solidFill>
              </a:rPr>
              <a:t>— even though the Senate may pass a bill, the House Rules Committee can hinder passage of that bill in the House</a:t>
            </a:r>
            <a:r>
              <a:rPr lang="en-US" sz="1000" dirty="0">
                <a:solidFill>
                  <a:srgbClr val="008000"/>
                </a:solidFill>
              </a:rPr>
              <a:t>. </a:t>
            </a:r>
          </a:p>
          <a:p>
            <a:endParaRPr lang="en-US" sz="1000" dirty="0"/>
          </a:p>
        </p:txBody>
      </p:sp>
      <p:sp>
        <p:nvSpPr>
          <p:cNvPr id="4" name="Slide Number Placeholder 3"/>
          <p:cNvSpPr>
            <a:spLocks noGrp="1"/>
          </p:cNvSpPr>
          <p:nvPr>
            <p:ph type="sldNum" sz="quarter" idx="12"/>
          </p:nvPr>
        </p:nvSpPr>
        <p:spPr/>
        <p:txBody>
          <a:bodyPr/>
          <a:lstStyle/>
          <a:p>
            <a:fld id="{A1B76A41-144B-B84B-8834-3DEC244DA6B3}" type="slidenum">
              <a:rPr lang="en-US" smtClean="0"/>
              <a:t>57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785250443"/>
              </p:ext>
            </p:extLst>
          </p:nvPr>
        </p:nvGraphicFramePr>
        <p:xfrm>
          <a:off x="595992" y="5091112"/>
          <a:ext cx="3954235" cy="1219200"/>
        </p:xfrm>
        <a:graphic>
          <a:graphicData uri="http://schemas.openxmlformats.org/drawingml/2006/table">
            <a:tbl>
              <a:tblPr firstRow="1" firstCol="1" bandRow="1">
                <a:tableStyleId>{5C22544A-7EE6-4342-B048-85BDC9FD1C3A}</a:tableStyleId>
              </a:tblPr>
              <a:tblGrid>
                <a:gridCol w="1722289"/>
                <a:gridCol w="1067176"/>
                <a:gridCol w="1164770"/>
              </a:tblGrid>
              <a:tr h="0">
                <a:tc>
                  <a:txBody>
                    <a:bodyPr/>
                    <a:lstStyle/>
                    <a:p>
                      <a:pPr marL="0" marR="0" algn="l">
                        <a:spcBef>
                          <a:spcPts val="0"/>
                        </a:spcBef>
                        <a:spcAft>
                          <a:spcPts val="0"/>
                        </a:spcAft>
                      </a:pPr>
                      <a:r>
                        <a:rPr lang="en-US" sz="1000" dirty="0">
                          <a:effectLst/>
                        </a:rPr>
                        <a:t> </a:t>
                      </a:r>
                      <a:endParaRPr lang="en-US" sz="1200" dirty="0">
                        <a:solidFill>
                          <a:srgbClr val="000000"/>
                        </a:solidFill>
                        <a:effectLst/>
                        <a:latin typeface="Serifa Std 45 Light"/>
                        <a:ea typeface="Times New Roman"/>
                        <a:cs typeface="Serifa Std 45 Light"/>
                      </a:endParaRPr>
                    </a:p>
                  </a:txBody>
                  <a:tcPr marL="68580" marR="68580" marT="0" marB="0"/>
                </a:tc>
                <a:tc>
                  <a:txBody>
                    <a:bodyPr/>
                    <a:lstStyle/>
                    <a:p>
                      <a:pPr marL="0" marR="0" algn="l">
                        <a:spcBef>
                          <a:spcPts val="0"/>
                        </a:spcBef>
                        <a:spcAft>
                          <a:spcPts val="0"/>
                        </a:spcAft>
                      </a:pPr>
                      <a:r>
                        <a:rPr lang="en-US" sz="1000">
                          <a:effectLst/>
                        </a:rPr>
                        <a:t>House</a:t>
                      </a:r>
                      <a:endParaRPr lang="en-US" sz="1200">
                        <a:solidFill>
                          <a:srgbClr val="000000"/>
                        </a:solidFill>
                        <a:effectLst/>
                        <a:latin typeface="Serifa Std 45 Light"/>
                        <a:ea typeface="Times New Roman"/>
                        <a:cs typeface="Serifa Std 45 Light"/>
                      </a:endParaRPr>
                    </a:p>
                  </a:txBody>
                  <a:tcPr marL="68580" marR="68580" marT="0" marB="0"/>
                </a:tc>
                <a:tc>
                  <a:txBody>
                    <a:bodyPr/>
                    <a:lstStyle/>
                    <a:p>
                      <a:pPr marL="0" marR="0" algn="l">
                        <a:spcBef>
                          <a:spcPts val="0"/>
                        </a:spcBef>
                        <a:spcAft>
                          <a:spcPts val="0"/>
                        </a:spcAft>
                      </a:pPr>
                      <a:r>
                        <a:rPr lang="en-US" sz="1000">
                          <a:effectLst/>
                        </a:rPr>
                        <a:t>Senate</a:t>
                      </a:r>
                      <a:endParaRPr lang="en-US" sz="1200">
                        <a:solidFill>
                          <a:srgbClr val="000000"/>
                        </a:solidFill>
                        <a:effectLst/>
                        <a:latin typeface="Serifa Std 45 Light"/>
                        <a:ea typeface="Times New Roman"/>
                        <a:cs typeface="Serifa Std 45 Light"/>
                      </a:endParaRPr>
                    </a:p>
                  </a:txBody>
                  <a:tcPr marL="68580" marR="68580" marT="0" marB="0"/>
                </a:tc>
              </a:tr>
              <a:tr h="0">
                <a:tc>
                  <a:txBody>
                    <a:bodyPr/>
                    <a:lstStyle/>
                    <a:p>
                      <a:pPr marL="0" marR="0" algn="l">
                        <a:spcBef>
                          <a:spcPts val="0"/>
                        </a:spcBef>
                        <a:spcAft>
                          <a:spcPts val="0"/>
                        </a:spcAft>
                      </a:pPr>
                      <a:r>
                        <a:rPr lang="en-US" sz="1000" dirty="0">
                          <a:effectLst/>
                        </a:rPr>
                        <a:t>Procedures and rules</a:t>
                      </a:r>
                      <a:endParaRPr lang="en-US" sz="1200" dirty="0">
                        <a:solidFill>
                          <a:srgbClr val="000000"/>
                        </a:solidFill>
                        <a:effectLst/>
                        <a:latin typeface="Serifa Std 45 Light"/>
                        <a:ea typeface="Times New Roman"/>
                        <a:cs typeface="Serifa Std 45 Light"/>
                      </a:endParaRPr>
                    </a:p>
                  </a:txBody>
                  <a:tcPr marL="68580" marR="68580" marT="0" marB="0"/>
                </a:tc>
                <a:tc>
                  <a:txBody>
                    <a:bodyPr/>
                    <a:lstStyle/>
                    <a:p>
                      <a:pPr marL="0" marR="0" algn="l">
                        <a:spcBef>
                          <a:spcPts val="0"/>
                        </a:spcBef>
                        <a:spcAft>
                          <a:spcPts val="0"/>
                        </a:spcAft>
                      </a:pPr>
                      <a:r>
                        <a:rPr lang="en-US" sz="1000" dirty="0">
                          <a:effectLst/>
                        </a:rPr>
                        <a:t>More formal</a:t>
                      </a:r>
                      <a:endParaRPr lang="en-US" sz="1200" dirty="0">
                        <a:solidFill>
                          <a:srgbClr val="000000"/>
                        </a:solidFill>
                        <a:effectLst/>
                        <a:latin typeface="Serifa Std 45 Light"/>
                        <a:ea typeface="Times New Roman"/>
                        <a:cs typeface="Serifa Std 45 Light"/>
                      </a:endParaRPr>
                    </a:p>
                  </a:txBody>
                  <a:tcPr marL="68580" marR="68580" marT="0" marB="0"/>
                </a:tc>
                <a:tc>
                  <a:txBody>
                    <a:bodyPr/>
                    <a:lstStyle/>
                    <a:p>
                      <a:pPr marL="0" marR="0" algn="l">
                        <a:spcBef>
                          <a:spcPts val="0"/>
                        </a:spcBef>
                        <a:spcAft>
                          <a:spcPts val="0"/>
                        </a:spcAft>
                      </a:pPr>
                      <a:r>
                        <a:rPr lang="en-US" sz="1000">
                          <a:effectLst/>
                        </a:rPr>
                        <a:t>Less formal</a:t>
                      </a:r>
                      <a:endParaRPr lang="en-US" sz="1200">
                        <a:solidFill>
                          <a:srgbClr val="000000"/>
                        </a:solidFill>
                        <a:effectLst/>
                        <a:latin typeface="Serifa Std 45 Light"/>
                        <a:ea typeface="Times New Roman"/>
                        <a:cs typeface="Serifa Std 45 Light"/>
                      </a:endParaRPr>
                    </a:p>
                  </a:txBody>
                  <a:tcPr marL="68580" marR="68580" marT="0" marB="0"/>
                </a:tc>
              </a:tr>
              <a:tr h="0">
                <a:tc>
                  <a:txBody>
                    <a:bodyPr/>
                    <a:lstStyle/>
                    <a:p>
                      <a:pPr marL="0" marR="0" algn="l">
                        <a:spcBef>
                          <a:spcPts val="0"/>
                        </a:spcBef>
                        <a:spcAft>
                          <a:spcPts val="0"/>
                        </a:spcAft>
                      </a:pPr>
                      <a:r>
                        <a:rPr lang="en-US" sz="1000">
                          <a:effectLst/>
                        </a:rPr>
                        <a:t>Filibuster</a:t>
                      </a:r>
                      <a:endParaRPr lang="en-US" sz="1200">
                        <a:solidFill>
                          <a:srgbClr val="000000"/>
                        </a:solidFill>
                        <a:effectLst/>
                        <a:latin typeface="Serifa Std 45 Light"/>
                        <a:ea typeface="Times New Roman"/>
                        <a:cs typeface="Serifa Std 45 Light"/>
                      </a:endParaRPr>
                    </a:p>
                  </a:txBody>
                  <a:tcPr marL="68580" marR="68580" marT="0" marB="0"/>
                </a:tc>
                <a:tc>
                  <a:txBody>
                    <a:bodyPr/>
                    <a:lstStyle/>
                    <a:p>
                      <a:pPr marL="0" marR="0" algn="l">
                        <a:spcBef>
                          <a:spcPts val="0"/>
                        </a:spcBef>
                        <a:spcAft>
                          <a:spcPts val="0"/>
                        </a:spcAft>
                      </a:pPr>
                      <a:r>
                        <a:rPr lang="en-US" sz="1000" dirty="0">
                          <a:effectLst/>
                        </a:rPr>
                        <a:t>no</a:t>
                      </a:r>
                      <a:endParaRPr lang="en-US" sz="1200" dirty="0">
                        <a:solidFill>
                          <a:srgbClr val="000000"/>
                        </a:solidFill>
                        <a:effectLst/>
                        <a:latin typeface="Serifa Std 45 Light"/>
                        <a:ea typeface="Times New Roman"/>
                        <a:cs typeface="Serifa Std 45 Light"/>
                      </a:endParaRPr>
                    </a:p>
                  </a:txBody>
                  <a:tcPr marL="68580" marR="68580" marT="0" marB="0"/>
                </a:tc>
                <a:tc>
                  <a:txBody>
                    <a:bodyPr/>
                    <a:lstStyle/>
                    <a:p>
                      <a:pPr marL="0" marR="0" algn="l">
                        <a:spcBef>
                          <a:spcPts val="0"/>
                        </a:spcBef>
                        <a:spcAft>
                          <a:spcPts val="0"/>
                        </a:spcAft>
                      </a:pPr>
                      <a:r>
                        <a:rPr lang="en-US" sz="1000">
                          <a:effectLst/>
                        </a:rPr>
                        <a:t>yes</a:t>
                      </a:r>
                      <a:endParaRPr lang="en-US" sz="1200">
                        <a:solidFill>
                          <a:srgbClr val="000000"/>
                        </a:solidFill>
                        <a:effectLst/>
                        <a:latin typeface="Serifa Std 45 Light"/>
                        <a:ea typeface="Times New Roman"/>
                        <a:cs typeface="Serifa Std 45 Light"/>
                      </a:endParaRPr>
                    </a:p>
                  </a:txBody>
                  <a:tcPr marL="68580" marR="68580" marT="0" marB="0"/>
                </a:tc>
              </a:tr>
              <a:tr h="0">
                <a:tc>
                  <a:txBody>
                    <a:bodyPr/>
                    <a:lstStyle/>
                    <a:p>
                      <a:pPr marL="0" marR="0" algn="l">
                        <a:spcBef>
                          <a:spcPts val="0"/>
                        </a:spcBef>
                        <a:spcAft>
                          <a:spcPts val="0"/>
                        </a:spcAft>
                      </a:pPr>
                      <a:r>
                        <a:rPr lang="en-US" sz="1000">
                          <a:effectLst/>
                        </a:rPr>
                        <a:t>Holds</a:t>
                      </a:r>
                      <a:endParaRPr lang="en-US" sz="1200">
                        <a:solidFill>
                          <a:srgbClr val="000000"/>
                        </a:solidFill>
                        <a:effectLst/>
                        <a:latin typeface="Serifa Std 45 Light"/>
                        <a:ea typeface="Times New Roman"/>
                        <a:cs typeface="Serifa Std 45 Light"/>
                      </a:endParaRPr>
                    </a:p>
                  </a:txBody>
                  <a:tcPr marL="68580" marR="68580" marT="0" marB="0"/>
                </a:tc>
                <a:tc>
                  <a:txBody>
                    <a:bodyPr/>
                    <a:lstStyle/>
                    <a:p>
                      <a:pPr marL="0" marR="0" algn="l">
                        <a:spcBef>
                          <a:spcPts val="0"/>
                        </a:spcBef>
                        <a:spcAft>
                          <a:spcPts val="0"/>
                        </a:spcAft>
                      </a:pPr>
                      <a:r>
                        <a:rPr lang="en-US" sz="1000" dirty="0">
                          <a:effectLst/>
                        </a:rPr>
                        <a:t>no</a:t>
                      </a:r>
                      <a:endParaRPr lang="en-US" sz="1200" dirty="0">
                        <a:solidFill>
                          <a:srgbClr val="000000"/>
                        </a:solidFill>
                        <a:effectLst/>
                        <a:latin typeface="Serifa Std 45 Light"/>
                        <a:ea typeface="Times New Roman"/>
                        <a:cs typeface="Serifa Std 45 Light"/>
                      </a:endParaRPr>
                    </a:p>
                  </a:txBody>
                  <a:tcPr marL="68580" marR="68580" marT="0" marB="0"/>
                </a:tc>
                <a:tc>
                  <a:txBody>
                    <a:bodyPr/>
                    <a:lstStyle/>
                    <a:p>
                      <a:pPr marL="0" marR="0" algn="l">
                        <a:spcBef>
                          <a:spcPts val="0"/>
                        </a:spcBef>
                        <a:spcAft>
                          <a:spcPts val="0"/>
                        </a:spcAft>
                      </a:pPr>
                      <a:r>
                        <a:rPr lang="en-US" sz="1000">
                          <a:effectLst/>
                        </a:rPr>
                        <a:t>yes</a:t>
                      </a:r>
                      <a:endParaRPr lang="en-US" sz="1200">
                        <a:solidFill>
                          <a:srgbClr val="000000"/>
                        </a:solidFill>
                        <a:effectLst/>
                        <a:latin typeface="Serifa Std 45 Light"/>
                        <a:ea typeface="Times New Roman"/>
                        <a:cs typeface="Serifa Std 45 Light"/>
                      </a:endParaRPr>
                    </a:p>
                  </a:txBody>
                  <a:tcPr marL="68580" marR="68580" marT="0" marB="0"/>
                </a:tc>
              </a:tr>
              <a:tr h="0">
                <a:tc>
                  <a:txBody>
                    <a:bodyPr/>
                    <a:lstStyle/>
                    <a:p>
                      <a:pPr marL="0" marR="0" algn="l">
                        <a:spcBef>
                          <a:spcPts val="0"/>
                        </a:spcBef>
                        <a:spcAft>
                          <a:spcPts val="0"/>
                        </a:spcAft>
                      </a:pPr>
                      <a:r>
                        <a:rPr lang="en-US" sz="1000">
                          <a:effectLst/>
                        </a:rPr>
                        <a:t>Unanimous consent agreements</a:t>
                      </a:r>
                      <a:endParaRPr lang="en-US" sz="1200">
                        <a:solidFill>
                          <a:srgbClr val="000000"/>
                        </a:solidFill>
                        <a:effectLst/>
                        <a:latin typeface="Serifa Std 45 Light"/>
                        <a:ea typeface="Times New Roman"/>
                        <a:cs typeface="Serifa Std 45 Light"/>
                      </a:endParaRPr>
                    </a:p>
                  </a:txBody>
                  <a:tcPr marL="68580" marR="68580" marT="0" marB="0"/>
                </a:tc>
                <a:tc>
                  <a:txBody>
                    <a:bodyPr/>
                    <a:lstStyle/>
                    <a:p>
                      <a:pPr marL="0" marR="0" algn="l">
                        <a:spcBef>
                          <a:spcPts val="0"/>
                        </a:spcBef>
                        <a:spcAft>
                          <a:spcPts val="0"/>
                        </a:spcAft>
                      </a:pPr>
                      <a:r>
                        <a:rPr lang="en-US" sz="1000" dirty="0">
                          <a:effectLst/>
                        </a:rPr>
                        <a:t>no</a:t>
                      </a:r>
                      <a:endParaRPr lang="en-US" sz="1200" dirty="0">
                        <a:solidFill>
                          <a:srgbClr val="000000"/>
                        </a:solidFill>
                        <a:effectLst/>
                        <a:latin typeface="Serifa Std 45 Light"/>
                        <a:ea typeface="Times New Roman"/>
                        <a:cs typeface="Serifa Std 45 Light"/>
                      </a:endParaRPr>
                    </a:p>
                  </a:txBody>
                  <a:tcPr marL="68580" marR="68580" marT="0" marB="0"/>
                </a:tc>
                <a:tc>
                  <a:txBody>
                    <a:bodyPr/>
                    <a:lstStyle/>
                    <a:p>
                      <a:pPr marL="0" marR="0" algn="l">
                        <a:spcBef>
                          <a:spcPts val="0"/>
                        </a:spcBef>
                        <a:spcAft>
                          <a:spcPts val="0"/>
                        </a:spcAft>
                      </a:pPr>
                      <a:r>
                        <a:rPr lang="en-US" sz="1000" dirty="0">
                          <a:effectLst/>
                        </a:rPr>
                        <a:t>yes</a:t>
                      </a:r>
                      <a:endParaRPr lang="en-US" sz="1200" dirty="0">
                        <a:solidFill>
                          <a:srgbClr val="000000"/>
                        </a:solidFill>
                        <a:effectLst/>
                        <a:latin typeface="Serifa Std 45 Light"/>
                        <a:ea typeface="Times New Roman"/>
                        <a:cs typeface="Serifa Std 45 Light"/>
                      </a:endParaRPr>
                    </a:p>
                  </a:txBody>
                  <a:tcPr marL="68580" marR="68580" marT="0" marB="0"/>
                </a:tc>
              </a:tr>
              <a:tr h="0">
                <a:tc>
                  <a:txBody>
                    <a:bodyPr/>
                    <a:lstStyle/>
                    <a:p>
                      <a:pPr marL="0" marR="0" algn="l">
                        <a:spcBef>
                          <a:spcPts val="0"/>
                        </a:spcBef>
                        <a:spcAft>
                          <a:spcPts val="0"/>
                        </a:spcAft>
                      </a:pPr>
                      <a:r>
                        <a:rPr lang="en-US" sz="1000">
                          <a:effectLst/>
                        </a:rPr>
                        <a:t>Germaneness requirement</a:t>
                      </a:r>
                      <a:endParaRPr lang="en-US" sz="1200">
                        <a:solidFill>
                          <a:srgbClr val="000000"/>
                        </a:solidFill>
                        <a:effectLst/>
                        <a:latin typeface="Serifa Std 45 Light"/>
                        <a:ea typeface="Times New Roman"/>
                        <a:cs typeface="Serifa Std 45 Light"/>
                      </a:endParaRPr>
                    </a:p>
                  </a:txBody>
                  <a:tcPr marL="68580" marR="68580" marT="0" marB="0"/>
                </a:tc>
                <a:tc>
                  <a:txBody>
                    <a:bodyPr/>
                    <a:lstStyle/>
                    <a:p>
                      <a:pPr marL="0" marR="0" algn="l">
                        <a:spcBef>
                          <a:spcPts val="0"/>
                        </a:spcBef>
                        <a:spcAft>
                          <a:spcPts val="0"/>
                        </a:spcAft>
                      </a:pPr>
                      <a:r>
                        <a:rPr lang="en-US" sz="1000">
                          <a:effectLst/>
                        </a:rPr>
                        <a:t>yes</a:t>
                      </a:r>
                      <a:endParaRPr lang="en-US" sz="1200">
                        <a:solidFill>
                          <a:srgbClr val="000000"/>
                        </a:solidFill>
                        <a:effectLst/>
                        <a:latin typeface="Serifa Std 45 Light"/>
                        <a:ea typeface="Times New Roman"/>
                        <a:cs typeface="Serifa Std 45 Light"/>
                      </a:endParaRPr>
                    </a:p>
                  </a:txBody>
                  <a:tcPr marL="68580" marR="68580" marT="0" marB="0"/>
                </a:tc>
                <a:tc>
                  <a:txBody>
                    <a:bodyPr/>
                    <a:lstStyle/>
                    <a:p>
                      <a:pPr marL="0" marR="0" algn="l">
                        <a:spcBef>
                          <a:spcPts val="0"/>
                        </a:spcBef>
                        <a:spcAft>
                          <a:spcPts val="0"/>
                        </a:spcAft>
                      </a:pPr>
                      <a:r>
                        <a:rPr lang="en-US" sz="1000" dirty="0">
                          <a:effectLst/>
                        </a:rPr>
                        <a:t>no</a:t>
                      </a:r>
                      <a:endParaRPr lang="en-US" sz="1200" dirty="0">
                        <a:solidFill>
                          <a:srgbClr val="000000"/>
                        </a:solidFill>
                        <a:effectLst/>
                        <a:latin typeface="Serifa Std 45 Light"/>
                        <a:ea typeface="Times New Roman"/>
                        <a:cs typeface="Serifa Std 45 Light"/>
                      </a:endParaRPr>
                    </a:p>
                  </a:txBody>
                  <a:tcPr marL="68580" marR="68580" marT="0" marB="0"/>
                </a:tc>
              </a:tr>
              <a:tr h="0">
                <a:tc>
                  <a:txBody>
                    <a:bodyPr/>
                    <a:lstStyle/>
                    <a:p>
                      <a:pPr marL="0" marR="0" algn="l">
                        <a:spcBef>
                          <a:spcPts val="0"/>
                        </a:spcBef>
                        <a:spcAft>
                          <a:spcPts val="0"/>
                        </a:spcAft>
                      </a:pPr>
                      <a:r>
                        <a:rPr lang="en-US" sz="1000">
                          <a:effectLst/>
                        </a:rPr>
                        <a:t>Rules Committee</a:t>
                      </a:r>
                      <a:endParaRPr lang="en-US" sz="1200">
                        <a:solidFill>
                          <a:srgbClr val="000000"/>
                        </a:solidFill>
                        <a:effectLst/>
                        <a:latin typeface="Serifa Std 45 Light"/>
                        <a:ea typeface="Times New Roman"/>
                        <a:cs typeface="Serifa Std 45 Light"/>
                      </a:endParaRPr>
                    </a:p>
                  </a:txBody>
                  <a:tcPr marL="68580" marR="68580" marT="0" marB="0"/>
                </a:tc>
                <a:tc>
                  <a:txBody>
                    <a:bodyPr/>
                    <a:lstStyle/>
                    <a:p>
                      <a:pPr marL="0" marR="0" algn="l">
                        <a:spcBef>
                          <a:spcPts val="0"/>
                        </a:spcBef>
                        <a:spcAft>
                          <a:spcPts val="0"/>
                        </a:spcAft>
                      </a:pPr>
                      <a:r>
                        <a:rPr lang="en-US" sz="1000">
                          <a:effectLst/>
                        </a:rPr>
                        <a:t>yes</a:t>
                      </a:r>
                      <a:endParaRPr lang="en-US" sz="1200">
                        <a:solidFill>
                          <a:srgbClr val="000000"/>
                        </a:solidFill>
                        <a:effectLst/>
                        <a:latin typeface="Serifa Std 45 Light"/>
                        <a:ea typeface="Times New Roman"/>
                        <a:cs typeface="Serifa Std 45 Light"/>
                      </a:endParaRPr>
                    </a:p>
                  </a:txBody>
                  <a:tcPr marL="68580" marR="68580" marT="0" marB="0"/>
                </a:tc>
                <a:tc>
                  <a:txBody>
                    <a:bodyPr/>
                    <a:lstStyle/>
                    <a:p>
                      <a:pPr marL="0" marR="0" algn="l">
                        <a:spcBef>
                          <a:spcPts val="0"/>
                        </a:spcBef>
                        <a:spcAft>
                          <a:spcPts val="0"/>
                        </a:spcAft>
                      </a:pPr>
                      <a:r>
                        <a:rPr lang="en-US" sz="1000" dirty="0">
                          <a:effectLst/>
                        </a:rPr>
                        <a:t>no</a:t>
                      </a:r>
                      <a:endParaRPr lang="en-US" sz="1200" dirty="0">
                        <a:solidFill>
                          <a:srgbClr val="000000"/>
                        </a:solidFill>
                        <a:effectLst/>
                        <a:latin typeface="Serifa Std 45 Light"/>
                        <a:ea typeface="Times New Roman"/>
                        <a:cs typeface="Serifa Std 45 Light"/>
                      </a:endParaRPr>
                    </a:p>
                  </a:txBody>
                  <a:tcPr marL="68580" marR="68580" marT="0" marB="0"/>
                </a:tc>
              </a:tr>
            </a:tbl>
          </a:graphicData>
        </a:graphic>
      </p:graphicFrame>
    </p:spTree>
    <p:extLst>
      <p:ext uri="{BB962C8B-B14F-4D97-AF65-F5344CB8AC3E}">
        <p14:creationId xmlns:p14="http://schemas.microsoft.com/office/powerpoint/2010/main" val="799774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HOW A BILL BECOMES LAW</a:t>
            </a:r>
          </a:p>
        </p:txBody>
      </p:sp>
      <p:sp>
        <p:nvSpPr>
          <p:cNvPr id="3" name="Content Placeholder 2"/>
          <p:cNvSpPr>
            <a:spLocks noGrp="1"/>
          </p:cNvSpPr>
          <p:nvPr>
            <p:ph idx="1"/>
          </p:nvPr>
        </p:nvSpPr>
        <p:spPr/>
        <p:txBody>
          <a:bodyPr>
            <a:normAutofit fontScale="70000" lnSpcReduction="20000"/>
          </a:bodyPr>
          <a:lstStyle/>
          <a:p>
            <a:pPr marL="0" indent="0">
              <a:lnSpc>
                <a:spcPct val="120000"/>
              </a:lnSpc>
              <a:buNone/>
            </a:pPr>
            <a:r>
              <a:rPr lang="en-US" b="1" dirty="0" smtClean="0"/>
              <a:t>WHAT IS A LINE-ITEM VETO?</a:t>
            </a:r>
          </a:p>
          <a:p>
            <a:pPr>
              <a:lnSpc>
                <a:spcPct val="120000"/>
              </a:lnSpc>
            </a:pPr>
            <a:r>
              <a:rPr lang="en-US" b="1" dirty="0" smtClean="0"/>
              <a:t>Congress </a:t>
            </a:r>
            <a:r>
              <a:rPr lang="en-US" b="1" dirty="0"/>
              <a:t>gave the president a line item veto in the </a:t>
            </a:r>
            <a:r>
              <a:rPr lang="en-US" b="1" dirty="0" smtClean="0"/>
              <a:t>mid-</a:t>
            </a:r>
            <a:r>
              <a:rPr lang="en-US" b="1" dirty="0" err="1" smtClean="0"/>
              <a:t>90s</a:t>
            </a:r>
            <a:r>
              <a:rPr lang="en-US" b="1" dirty="0" smtClean="0"/>
              <a:t> (veto individual parts of a bill)</a:t>
            </a:r>
          </a:p>
          <a:p>
            <a:pPr marL="0" indent="0">
              <a:lnSpc>
                <a:spcPct val="120000"/>
              </a:lnSpc>
              <a:buNone/>
            </a:pPr>
            <a:endParaRPr lang="en-US" b="1" dirty="0" smtClean="0"/>
          </a:p>
          <a:p>
            <a:pPr>
              <a:lnSpc>
                <a:spcPct val="120000"/>
              </a:lnSpc>
            </a:pPr>
            <a:r>
              <a:rPr lang="en-US" b="1" dirty="0" smtClean="0"/>
              <a:t>Struck </a:t>
            </a:r>
            <a:r>
              <a:rPr lang="en-US" b="1" dirty="0"/>
              <a:t>down in </a:t>
            </a:r>
            <a:r>
              <a:rPr lang="en-US" b="1" i="1" dirty="0"/>
              <a:t>Clinton </a:t>
            </a:r>
            <a:r>
              <a:rPr lang="en-US" b="1" dirty="0"/>
              <a:t>v.</a:t>
            </a:r>
            <a:r>
              <a:rPr lang="en-US" b="1" i="1" dirty="0"/>
              <a:t> NY </a:t>
            </a:r>
            <a:r>
              <a:rPr lang="en-US" b="1" dirty="0"/>
              <a:t>(1998) as a violation of separation of </a:t>
            </a:r>
            <a:r>
              <a:rPr lang="en-US" b="1" dirty="0" smtClean="0"/>
              <a:t>powers – IT IS UNCONSTITUTIONAL</a:t>
            </a:r>
          </a:p>
          <a:p>
            <a:pPr marL="0" indent="0">
              <a:lnSpc>
                <a:spcPct val="120000"/>
              </a:lnSpc>
              <a:buNone/>
            </a:pPr>
            <a:endParaRPr lang="en-US" b="1" dirty="0" smtClean="0"/>
          </a:p>
          <a:p>
            <a:pPr>
              <a:lnSpc>
                <a:spcPct val="120000"/>
              </a:lnSpc>
            </a:pPr>
            <a:r>
              <a:rPr lang="en-US" b="1" dirty="0" smtClean="0"/>
              <a:t>Use </a:t>
            </a:r>
            <a:r>
              <a:rPr lang="en-US" b="1" dirty="0"/>
              <a:t>of the line item veto would have enabled the president to </a:t>
            </a:r>
            <a:r>
              <a:rPr lang="en-US" b="1" u="sng" dirty="0"/>
              <a:t>legislate</a:t>
            </a:r>
            <a:r>
              <a:rPr lang="en-US" b="1" dirty="0"/>
              <a:t>, a function reserved only for Congress.  </a:t>
            </a:r>
            <a:endParaRPr lang="en-US" b="1" dirty="0" smtClean="0"/>
          </a:p>
          <a:p>
            <a:pPr marL="0" indent="0">
              <a:lnSpc>
                <a:spcPct val="120000"/>
              </a:lnSpc>
              <a:buNone/>
            </a:pPr>
            <a:endParaRPr lang="en-US" b="1" dirty="0" smtClean="0"/>
          </a:p>
          <a:p>
            <a:pPr>
              <a:lnSpc>
                <a:spcPct val="120000"/>
              </a:lnSpc>
            </a:pPr>
            <a:r>
              <a:rPr lang="en-US" sz="1800" b="1" dirty="0" smtClean="0"/>
              <a:t>(Most </a:t>
            </a:r>
            <a:r>
              <a:rPr lang="en-US" sz="1800" b="1" dirty="0"/>
              <a:t>governors do have the power of the line item </a:t>
            </a:r>
            <a:r>
              <a:rPr lang="en-US" sz="1800" b="1" dirty="0" smtClean="0"/>
              <a:t>veto)</a:t>
            </a:r>
            <a:endParaRPr lang="en-US" sz="1800" b="1" dirty="0"/>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58</a:t>
            </a:fld>
            <a:endParaRPr lang="en-US"/>
          </a:p>
        </p:txBody>
      </p:sp>
    </p:spTree>
    <p:extLst>
      <p:ext uri="{BB962C8B-B14F-4D97-AF65-F5344CB8AC3E}">
        <p14:creationId xmlns:p14="http://schemas.microsoft.com/office/powerpoint/2010/main" val="36024014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996"/>
            <a:ext cx="8229600" cy="989964"/>
          </a:xfrm>
        </p:spPr>
        <p:txBody>
          <a:bodyPr>
            <a:normAutofit/>
          </a:bodyPr>
          <a:lstStyle/>
          <a:p>
            <a:r>
              <a:rPr lang="en-US" sz="3600" b="1" dirty="0" smtClean="0">
                <a:effectLst>
                  <a:outerShdw blurRad="38100" dist="38100" dir="2700000" algn="tl">
                    <a:srgbClr val="FFFFFF"/>
                  </a:outerShdw>
                </a:effectLst>
                <a:latin typeface="Calibri" charset="0"/>
              </a:rPr>
              <a:t>INFLUENCES ON MEMBERS OF CONGRESS</a:t>
            </a:r>
            <a:endParaRPr lang="en-US" sz="3600" dirty="0"/>
          </a:p>
        </p:txBody>
      </p:sp>
      <p:sp>
        <p:nvSpPr>
          <p:cNvPr id="3" name="Content Placeholder 2"/>
          <p:cNvSpPr>
            <a:spLocks noGrp="1"/>
          </p:cNvSpPr>
          <p:nvPr>
            <p:ph idx="1"/>
          </p:nvPr>
        </p:nvSpPr>
        <p:spPr>
          <a:xfrm>
            <a:off x="457200" y="1203960"/>
            <a:ext cx="8229600" cy="5349240"/>
          </a:xfrm>
        </p:spPr>
        <p:txBody>
          <a:bodyPr>
            <a:noAutofit/>
          </a:bodyPr>
          <a:lstStyle/>
          <a:p>
            <a:pPr>
              <a:lnSpc>
                <a:spcPct val="110000"/>
              </a:lnSpc>
              <a:defRPr/>
            </a:pPr>
            <a:r>
              <a:rPr lang="en-US" sz="2000" b="1" dirty="0" smtClean="0"/>
              <a:t>OTHER MEMBERS OF CONGRESS</a:t>
            </a:r>
          </a:p>
          <a:p>
            <a:pPr lvl="1" fontAlgn="base" hangingPunct="0"/>
            <a:r>
              <a:rPr lang="en-US" sz="1800" b="1" dirty="0"/>
              <a:t>e.g., party leaders, committee leaders, state delegations, other members with a similar ideology, other members with similar districts.  If a member votes according to these, he is said to engage in </a:t>
            </a:r>
            <a:r>
              <a:rPr lang="en-US" sz="1800" b="1" u="sng" dirty="0"/>
              <a:t>organizational</a:t>
            </a:r>
            <a:r>
              <a:rPr lang="en-US" sz="1800" b="1" dirty="0"/>
              <a:t> voting.</a:t>
            </a:r>
          </a:p>
          <a:p>
            <a:pPr lvl="2">
              <a:lnSpc>
                <a:spcPct val="110000"/>
              </a:lnSpc>
              <a:defRPr/>
            </a:pPr>
            <a:r>
              <a:rPr lang="en-US" sz="1600" b="1" dirty="0"/>
              <a:t>Use of reciprocity among members (exchange of favors)</a:t>
            </a:r>
          </a:p>
          <a:p>
            <a:pPr lvl="2">
              <a:lnSpc>
                <a:spcPct val="110000"/>
              </a:lnSpc>
              <a:defRPr/>
            </a:pPr>
            <a:r>
              <a:rPr lang="en-US" sz="1600" b="1" dirty="0"/>
              <a:t>Use of logrolling among members (exchange of votes)</a:t>
            </a:r>
          </a:p>
          <a:p>
            <a:pPr marL="0" indent="0">
              <a:lnSpc>
                <a:spcPct val="110000"/>
              </a:lnSpc>
              <a:buNone/>
              <a:defRPr/>
            </a:pPr>
            <a:endParaRPr lang="en-US" sz="1600" b="1" dirty="0" smtClean="0"/>
          </a:p>
          <a:p>
            <a:r>
              <a:rPr lang="en-US" sz="2000" b="1" dirty="0"/>
              <a:t>CONGRESSIONAL STAFF MEMBERS</a:t>
            </a:r>
            <a:endParaRPr lang="en-US" sz="2000" dirty="0"/>
          </a:p>
          <a:p>
            <a:pPr lvl="1" fontAlgn="base" hangingPunct="0"/>
            <a:r>
              <a:rPr lang="en-US" sz="1800" b="1" dirty="0"/>
              <a:t>As society has grown more complex, and </a:t>
            </a:r>
            <a:r>
              <a:rPr lang="en-US" sz="1800" b="1" dirty="0" smtClean="0"/>
              <a:t>Congress </a:t>
            </a:r>
            <a:r>
              <a:rPr lang="en-US" sz="1800" b="1" dirty="0"/>
              <a:t>has taken on more responsibilities, Congress has needed to add staff to deal with these realities.  Staff can:</a:t>
            </a:r>
          </a:p>
          <a:p>
            <a:pPr lvl="2" fontAlgn="base" hangingPunct="0"/>
            <a:r>
              <a:rPr lang="en-US" sz="1600" b="1" dirty="0" smtClean="0"/>
              <a:t>Control </a:t>
            </a:r>
            <a:r>
              <a:rPr lang="en-US" sz="1600" b="1" dirty="0"/>
              <a:t>information that members receive</a:t>
            </a:r>
          </a:p>
          <a:p>
            <a:pPr lvl="2" fontAlgn="base" hangingPunct="0"/>
            <a:r>
              <a:rPr lang="en-US" sz="1600" b="1" dirty="0" smtClean="0"/>
              <a:t>Control </a:t>
            </a:r>
            <a:r>
              <a:rPr lang="en-US" sz="1600" b="1" dirty="0"/>
              <a:t>access to members</a:t>
            </a:r>
          </a:p>
          <a:p>
            <a:pPr lvl="2" fontAlgn="base" hangingPunct="0"/>
            <a:r>
              <a:rPr lang="en-US" sz="1600" b="1" dirty="0" smtClean="0"/>
              <a:t>Help </a:t>
            </a:r>
            <a:r>
              <a:rPr lang="en-US" sz="1600" b="1" dirty="0"/>
              <a:t>to set committee agenda</a:t>
            </a:r>
          </a:p>
          <a:p>
            <a:pPr lvl="2" fontAlgn="base" hangingPunct="0"/>
            <a:r>
              <a:rPr lang="en-US" sz="1600" b="1" dirty="0" smtClean="0"/>
              <a:t>Make </a:t>
            </a:r>
            <a:r>
              <a:rPr lang="en-US" sz="1600" b="1" dirty="0"/>
              <a:t>recommendations on legislation</a:t>
            </a:r>
          </a:p>
          <a:p>
            <a:pPr lvl="2" fontAlgn="base" hangingPunct="0"/>
            <a:r>
              <a:rPr lang="en-US" sz="1600" b="1" dirty="0" smtClean="0"/>
              <a:t>Help </a:t>
            </a:r>
            <a:r>
              <a:rPr lang="en-US" sz="1600" b="1" dirty="0"/>
              <a:t>to write legislation</a:t>
            </a:r>
          </a:p>
          <a:p>
            <a:pPr lvl="2" fontAlgn="base" hangingPunct="0"/>
            <a:r>
              <a:rPr lang="en-US" sz="1600" b="1" dirty="0"/>
              <a:t>Discuss pros/cons of staffers representing an undemocratic aspect of Congress</a:t>
            </a:r>
          </a:p>
          <a:p>
            <a:pPr>
              <a:lnSpc>
                <a:spcPct val="120000"/>
              </a:lnSpc>
              <a:defRPr/>
            </a:pPr>
            <a:endParaRPr lang="en-US" b="1" dirty="0"/>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59</a:t>
            </a:fld>
            <a:endParaRPr lang="en-US"/>
          </a:p>
        </p:txBody>
      </p:sp>
    </p:spTree>
    <p:extLst>
      <p:ext uri="{BB962C8B-B14F-4D97-AF65-F5344CB8AC3E}">
        <p14:creationId xmlns:p14="http://schemas.microsoft.com/office/powerpoint/2010/main" val="3082430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Autofit/>
          </a:bodyPr>
          <a:lstStyle/>
          <a:p>
            <a:pPr marL="0" indent="0"/>
            <a:r>
              <a:rPr lang="en-US" sz="3200" b="1" dirty="0"/>
              <a:t>BICAMERALISM </a:t>
            </a:r>
            <a:r>
              <a:rPr lang="en-US" sz="3200" b="1" dirty="0" smtClean="0"/>
              <a:t>= TWO</a:t>
            </a:r>
            <a:r>
              <a:rPr lang="en-US" sz="3200" b="1" dirty="0"/>
              <a:t>-HOUSE LEGISLATURE</a:t>
            </a:r>
          </a:p>
        </p:txBody>
      </p:sp>
      <p:sp>
        <p:nvSpPr>
          <p:cNvPr id="3" name="Content Placeholder 2"/>
          <p:cNvSpPr>
            <a:spLocks noGrp="1"/>
          </p:cNvSpPr>
          <p:nvPr>
            <p:ph idx="1"/>
          </p:nvPr>
        </p:nvSpPr>
        <p:spPr>
          <a:xfrm>
            <a:off x="457200" y="1016000"/>
            <a:ext cx="8229600" cy="5486400"/>
          </a:xfrm>
        </p:spPr>
        <p:txBody>
          <a:bodyPr>
            <a:normAutofit fontScale="62500" lnSpcReduction="20000"/>
          </a:bodyPr>
          <a:lstStyle/>
          <a:p>
            <a:pPr>
              <a:lnSpc>
                <a:spcPct val="120000"/>
              </a:lnSpc>
            </a:pPr>
            <a:r>
              <a:rPr lang="en-US" b="1" dirty="0" smtClean="0"/>
              <a:t>House of Rep’s was designed to be closer to the people/more responsive to the people:</a:t>
            </a:r>
          </a:p>
          <a:p>
            <a:pPr lvl="1">
              <a:lnSpc>
                <a:spcPct val="120000"/>
              </a:lnSpc>
            </a:pPr>
            <a:r>
              <a:rPr lang="en-US" b="1" dirty="0" smtClean="0"/>
              <a:t>Members elected directly by the people (rather than indirectly elected, as were Senators until 1913)</a:t>
            </a:r>
          </a:p>
          <a:p>
            <a:pPr lvl="1">
              <a:lnSpc>
                <a:spcPct val="120000"/>
              </a:lnSpc>
            </a:pPr>
            <a:r>
              <a:rPr lang="en-US" b="1" dirty="0" smtClean="0"/>
              <a:t>Members are elected from smaller districts rather than on an at large basis, like the Senate</a:t>
            </a:r>
          </a:p>
          <a:p>
            <a:pPr lvl="1">
              <a:lnSpc>
                <a:spcPct val="120000"/>
              </a:lnSpc>
            </a:pPr>
            <a:r>
              <a:rPr lang="en-US" b="1" dirty="0" smtClean="0"/>
              <a:t>Members elected for only a two-year term</a:t>
            </a:r>
          </a:p>
          <a:p>
            <a:pPr lvl="1">
              <a:lnSpc>
                <a:spcPct val="120000"/>
              </a:lnSpc>
            </a:pPr>
            <a:r>
              <a:rPr lang="en-US" b="1" dirty="0" smtClean="0"/>
              <a:t>Entire body elected every two years</a:t>
            </a:r>
          </a:p>
          <a:p>
            <a:pPr lvl="1">
              <a:lnSpc>
                <a:spcPct val="120000"/>
              </a:lnSpc>
            </a:pPr>
            <a:r>
              <a:rPr lang="en-US" b="1" dirty="0" smtClean="0"/>
              <a:t>Revenue bills (tax bills) must originate in the House</a:t>
            </a:r>
          </a:p>
          <a:p>
            <a:pPr marL="457200" lvl="1" indent="0">
              <a:lnSpc>
                <a:spcPct val="120000"/>
              </a:lnSpc>
              <a:buNone/>
            </a:pPr>
            <a:endParaRPr lang="en-US" b="1" dirty="0" smtClean="0"/>
          </a:p>
          <a:p>
            <a:pPr>
              <a:lnSpc>
                <a:spcPct val="120000"/>
              </a:lnSpc>
            </a:pPr>
            <a:r>
              <a:rPr lang="en-US" b="1" dirty="0">
                <a:solidFill>
                  <a:srgbClr val="000000"/>
                </a:solidFill>
              </a:rPr>
              <a:t>Senate was designed to be more removed from the people:</a:t>
            </a:r>
          </a:p>
          <a:p>
            <a:pPr lvl="1">
              <a:lnSpc>
                <a:spcPct val="120000"/>
              </a:lnSpc>
            </a:pPr>
            <a:r>
              <a:rPr lang="en-US" b="1" dirty="0">
                <a:solidFill>
                  <a:srgbClr val="000000"/>
                </a:solidFill>
              </a:rPr>
              <a:t>Members originally were indirectly elected by state legislatures (until the 17</a:t>
            </a:r>
            <a:r>
              <a:rPr lang="en-US" b="1" baseline="30000" dirty="0">
                <a:solidFill>
                  <a:srgbClr val="000000"/>
                </a:solidFill>
              </a:rPr>
              <a:t>th</a:t>
            </a:r>
            <a:r>
              <a:rPr lang="en-US" b="1" dirty="0">
                <a:solidFill>
                  <a:srgbClr val="000000"/>
                </a:solidFill>
              </a:rPr>
              <a:t> amendment)</a:t>
            </a:r>
          </a:p>
          <a:p>
            <a:pPr lvl="1">
              <a:lnSpc>
                <a:spcPct val="120000"/>
              </a:lnSpc>
            </a:pPr>
            <a:r>
              <a:rPr lang="en-US" b="1" dirty="0">
                <a:solidFill>
                  <a:srgbClr val="000000"/>
                </a:solidFill>
              </a:rPr>
              <a:t>Members elected on an at-large basis by the entire state</a:t>
            </a:r>
          </a:p>
          <a:p>
            <a:pPr lvl="1">
              <a:lnSpc>
                <a:spcPct val="120000"/>
              </a:lnSpc>
            </a:pPr>
            <a:r>
              <a:rPr lang="en-US" b="1" dirty="0">
                <a:solidFill>
                  <a:srgbClr val="000000"/>
                </a:solidFill>
              </a:rPr>
              <a:t>Members elected for a six year term</a:t>
            </a:r>
          </a:p>
          <a:p>
            <a:pPr lvl="1">
              <a:lnSpc>
                <a:spcPct val="120000"/>
              </a:lnSpc>
            </a:pPr>
            <a:r>
              <a:rPr lang="en-US" b="1" dirty="0">
                <a:solidFill>
                  <a:srgbClr val="000000"/>
                </a:solidFill>
              </a:rPr>
              <a:t>Only 1/3 of Senate is up for reelection every two years – more stability/continuity (staggered terms)</a:t>
            </a:r>
          </a:p>
          <a:p>
            <a:pPr lvl="1">
              <a:lnSpc>
                <a:spcPct val="110000"/>
              </a:lnSpc>
            </a:pPr>
            <a:endParaRPr lang="en-US" b="1" dirty="0" smtClean="0"/>
          </a:p>
        </p:txBody>
      </p:sp>
      <p:sp>
        <p:nvSpPr>
          <p:cNvPr id="4" name="Slide Number Placeholder 3"/>
          <p:cNvSpPr>
            <a:spLocks noGrp="1"/>
          </p:cNvSpPr>
          <p:nvPr>
            <p:ph type="sldNum" sz="quarter" idx="12"/>
          </p:nvPr>
        </p:nvSpPr>
        <p:spPr/>
        <p:txBody>
          <a:bodyPr/>
          <a:lstStyle/>
          <a:p>
            <a:fld id="{A1B76A41-144B-B84B-8834-3DEC244DA6B3}" type="slidenum">
              <a:rPr lang="en-US" smtClean="0"/>
              <a:t>6</a:t>
            </a:fld>
            <a:endParaRPr lang="en-US"/>
          </a:p>
        </p:txBody>
      </p:sp>
    </p:spTree>
    <p:extLst>
      <p:ext uri="{BB962C8B-B14F-4D97-AF65-F5344CB8AC3E}">
        <p14:creationId xmlns:p14="http://schemas.microsoft.com/office/powerpoint/2010/main" val="24361318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en-US" sz="3600" b="1" dirty="0" smtClean="0">
                <a:effectLst>
                  <a:outerShdw blurRad="38100" dist="38100" dir="2700000" algn="tl">
                    <a:srgbClr val="FFFFFF"/>
                  </a:outerShdw>
                </a:effectLst>
                <a:latin typeface="Calibri" charset="0"/>
              </a:rPr>
              <a:t>INFLUENCES ON MEMBERS OF CONGRESS</a:t>
            </a:r>
            <a:endParaRPr lang="en-US" sz="3600" dirty="0"/>
          </a:p>
        </p:txBody>
      </p:sp>
      <p:sp>
        <p:nvSpPr>
          <p:cNvPr id="3" name="Content Placeholder 2"/>
          <p:cNvSpPr>
            <a:spLocks noGrp="1"/>
          </p:cNvSpPr>
          <p:nvPr>
            <p:ph idx="1"/>
          </p:nvPr>
        </p:nvSpPr>
        <p:spPr>
          <a:xfrm>
            <a:off x="457200" y="901700"/>
            <a:ext cx="8229600" cy="5689600"/>
          </a:xfrm>
        </p:spPr>
        <p:txBody>
          <a:bodyPr>
            <a:normAutofit fontScale="62500" lnSpcReduction="20000"/>
          </a:bodyPr>
          <a:lstStyle/>
          <a:p>
            <a:pPr>
              <a:lnSpc>
                <a:spcPct val="120000"/>
              </a:lnSpc>
            </a:pPr>
            <a:r>
              <a:rPr lang="en-US" b="1" dirty="0" smtClean="0"/>
              <a:t>INTEREST GROUPS/LOBBIES/PACS</a:t>
            </a:r>
          </a:p>
          <a:p>
            <a:pPr lvl="1">
              <a:lnSpc>
                <a:spcPct val="120000"/>
              </a:lnSpc>
            </a:pPr>
            <a:r>
              <a:rPr lang="en-US" b="1" dirty="0" smtClean="0"/>
              <a:t>Influence through:</a:t>
            </a:r>
          </a:p>
          <a:p>
            <a:pPr lvl="2">
              <a:lnSpc>
                <a:spcPct val="120000"/>
              </a:lnSpc>
            </a:pPr>
            <a:r>
              <a:rPr lang="en-US" b="1" dirty="0" smtClean="0"/>
              <a:t>campaign contributions</a:t>
            </a:r>
          </a:p>
          <a:p>
            <a:pPr lvl="2">
              <a:lnSpc>
                <a:spcPct val="120000"/>
              </a:lnSpc>
            </a:pPr>
            <a:r>
              <a:rPr lang="en-US" b="1" dirty="0" smtClean="0"/>
              <a:t>"report cards"</a:t>
            </a:r>
          </a:p>
          <a:p>
            <a:pPr lvl="2">
              <a:lnSpc>
                <a:spcPct val="120000"/>
              </a:lnSpc>
            </a:pPr>
            <a:r>
              <a:rPr lang="en-US" b="1" dirty="0" smtClean="0"/>
              <a:t>targeting</a:t>
            </a:r>
          </a:p>
          <a:p>
            <a:pPr lvl="2">
              <a:lnSpc>
                <a:spcPct val="120000"/>
              </a:lnSpc>
            </a:pPr>
            <a:r>
              <a:rPr lang="en-US" b="1" dirty="0" smtClean="0"/>
              <a:t>providing information</a:t>
            </a:r>
          </a:p>
          <a:p>
            <a:pPr lvl="2">
              <a:lnSpc>
                <a:spcPct val="120000"/>
              </a:lnSpc>
            </a:pPr>
            <a:r>
              <a:rPr lang="en-US" b="1" dirty="0" smtClean="0"/>
              <a:t>testifying before committees</a:t>
            </a:r>
          </a:p>
          <a:p>
            <a:pPr>
              <a:lnSpc>
                <a:spcPct val="120000"/>
              </a:lnSpc>
            </a:pPr>
            <a:endParaRPr lang="en-US" b="1" dirty="0" smtClean="0"/>
          </a:p>
          <a:p>
            <a:pPr>
              <a:lnSpc>
                <a:spcPct val="120000"/>
              </a:lnSpc>
            </a:pPr>
            <a:r>
              <a:rPr lang="en-US" b="1" dirty="0" smtClean="0"/>
              <a:t>CONGRESSIONAL </a:t>
            </a:r>
            <a:r>
              <a:rPr lang="en-US" b="1" dirty="0"/>
              <a:t>CAUCUSES</a:t>
            </a:r>
          </a:p>
          <a:p>
            <a:pPr lvl="1">
              <a:lnSpc>
                <a:spcPct val="120000"/>
              </a:lnSpc>
            </a:pPr>
            <a:r>
              <a:rPr lang="en-US" b="1" dirty="0"/>
              <a:t>e.g., black caucus, Hispanic caucus, blue collar caucus, women's caucus</a:t>
            </a:r>
          </a:p>
          <a:p>
            <a:pPr marL="457200" lvl="1" indent="0">
              <a:lnSpc>
                <a:spcPct val="120000"/>
              </a:lnSpc>
              <a:buNone/>
            </a:pPr>
            <a:endParaRPr lang="en-US" b="1" dirty="0"/>
          </a:p>
          <a:p>
            <a:pPr>
              <a:lnSpc>
                <a:spcPct val="120000"/>
              </a:lnSpc>
            </a:pPr>
            <a:r>
              <a:rPr lang="en-US" b="1" dirty="0"/>
              <a:t>THE PRESIDENT</a:t>
            </a:r>
          </a:p>
          <a:p>
            <a:pPr lvl="1">
              <a:lnSpc>
                <a:spcPct val="120000"/>
              </a:lnSpc>
            </a:pPr>
            <a:r>
              <a:rPr lang="en-US" b="1" dirty="0"/>
              <a:t>Can reward or punish members, particularly those within his own party by:  </a:t>
            </a:r>
          </a:p>
          <a:p>
            <a:pPr lvl="2">
              <a:lnSpc>
                <a:spcPct val="120000"/>
              </a:lnSpc>
            </a:pPr>
            <a:r>
              <a:rPr lang="en-US" b="1" dirty="0"/>
              <a:t>Campaigning for or against members</a:t>
            </a:r>
          </a:p>
          <a:p>
            <a:pPr lvl="2">
              <a:lnSpc>
                <a:spcPct val="120000"/>
              </a:lnSpc>
            </a:pPr>
            <a:r>
              <a:rPr lang="en-US" b="1" dirty="0"/>
              <a:t>Attending or not attending members' fund raisers</a:t>
            </a:r>
          </a:p>
          <a:p>
            <a:pPr lvl="2">
              <a:lnSpc>
                <a:spcPct val="120000"/>
              </a:lnSpc>
            </a:pPr>
            <a:r>
              <a:rPr lang="en-US" b="1" dirty="0"/>
              <a:t>Speaking out for or against members</a:t>
            </a:r>
          </a:p>
          <a:p>
            <a:pPr lvl="2">
              <a:lnSpc>
                <a:spcPct val="120000"/>
              </a:lnSpc>
            </a:pPr>
            <a:r>
              <a:rPr lang="en-US" b="1" dirty="0"/>
              <a:t>Using his "electronic throne" to gain leverage (</a:t>
            </a:r>
            <a:r>
              <a:rPr lang="ja-JP" altLang="en-US" b="1" dirty="0"/>
              <a:t>“</a:t>
            </a:r>
            <a:r>
              <a:rPr lang="en-US" b="1" dirty="0"/>
              <a:t>going public</a:t>
            </a:r>
            <a:r>
              <a:rPr lang="ja-JP" altLang="en-US" b="1" dirty="0"/>
              <a:t>”</a:t>
            </a:r>
            <a:r>
              <a:rPr lang="en-US" b="1" dirty="0"/>
              <a:t>)</a:t>
            </a:r>
          </a:p>
          <a:p>
            <a:pPr lvl="2">
              <a:lnSpc>
                <a:spcPct val="120000"/>
              </a:lnSpc>
            </a:pPr>
            <a:endParaRPr lang="en-US" b="1" dirty="0" smtClean="0"/>
          </a:p>
        </p:txBody>
      </p:sp>
      <p:sp>
        <p:nvSpPr>
          <p:cNvPr id="4" name="Slide Number Placeholder 3"/>
          <p:cNvSpPr>
            <a:spLocks noGrp="1"/>
          </p:cNvSpPr>
          <p:nvPr>
            <p:ph type="sldNum" sz="quarter" idx="12"/>
          </p:nvPr>
        </p:nvSpPr>
        <p:spPr/>
        <p:txBody>
          <a:bodyPr/>
          <a:lstStyle/>
          <a:p>
            <a:fld id="{A1B76A41-144B-B84B-8834-3DEC244DA6B3}" type="slidenum">
              <a:rPr lang="en-US" smtClean="0"/>
              <a:t>60</a:t>
            </a:fld>
            <a:endParaRPr lang="en-US"/>
          </a:p>
        </p:txBody>
      </p:sp>
    </p:spTree>
    <p:extLst>
      <p:ext uri="{BB962C8B-B14F-4D97-AF65-F5344CB8AC3E}">
        <p14:creationId xmlns:p14="http://schemas.microsoft.com/office/powerpoint/2010/main" val="19379653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8857"/>
          </a:xfrm>
        </p:spPr>
        <p:txBody>
          <a:bodyPr>
            <a:normAutofit/>
          </a:bodyPr>
          <a:lstStyle/>
          <a:p>
            <a:r>
              <a:rPr lang="en-US" sz="3600" b="1" dirty="0" smtClean="0">
                <a:effectLst>
                  <a:outerShdw blurRad="38100" dist="38100" dir="2700000" algn="tl">
                    <a:srgbClr val="FFFFFF"/>
                  </a:outerShdw>
                </a:effectLst>
                <a:latin typeface="Calibri" charset="0"/>
              </a:rPr>
              <a:t>INFLUENCES ON MEMBERS OF CONGRESS</a:t>
            </a:r>
            <a:endParaRPr lang="en-US" sz="3600" dirty="0"/>
          </a:p>
        </p:txBody>
      </p:sp>
      <p:sp>
        <p:nvSpPr>
          <p:cNvPr id="3" name="Content Placeholder 2"/>
          <p:cNvSpPr>
            <a:spLocks noGrp="1"/>
          </p:cNvSpPr>
          <p:nvPr>
            <p:ph idx="1"/>
          </p:nvPr>
        </p:nvSpPr>
        <p:spPr>
          <a:xfrm>
            <a:off x="457200" y="1302604"/>
            <a:ext cx="8229600" cy="4823560"/>
          </a:xfrm>
        </p:spPr>
        <p:txBody>
          <a:bodyPr>
            <a:normAutofit fontScale="85000" lnSpcReduction="20000"/>
          </a:bodyPr>
          <a:lstStyle/>
          <a:p>
            <a:pPr>
              <a:lnSpc>
                <a:spcPct val="120000"/>
              </a:lnSpc>
            </a:pPr>
            <a:r>
              <a:rPr lang="en-US" b="1" dirty="0" smtClean="0"/>
              <a:t>CAMPAIGN CONTRIBUTORS</a:t>
            </a:r>
          </a:p>
          <a:p>
            <a:pPr lvl="1">
              <a:lnSpc>
                <a:spcPct val="120000"/>
              </a:lnSpc>
            </a:pPr>
            <a:r>
              <a:rPr lang="en-US" b="1" dirty="0" smtClean="0"/>
              <a:t>Again, the evidence here is mixed.  Some studies show that contributions affect voting behavior, but others have downplayed this, citing other influences such as party membership.  </a:t>
            </a:r>
          </a:p>
          <a:p>
            <a:pPr lvl="1">
              <a:lnSpc>
                <a:spcPct val="120000"/>
              </a:lnSpc>
            </a:pPr>
            <a:r>
              <a:rPr lang="en-US" b="1" dirty="0" smtClean="0"/>
              <a:t>If contributions do affect congressional voting, they probably have the greatest effect on narrow issues that are not well known or publicized.</a:t>
            </a:r>
          </a:p>
          <a:p>
            <a:pPr marL="0" indent="0">
              <a:lnSpc>
                <a:spcPct val="120000"/>
              </a:lnSpc>
              <a:buNone/>
            </a:pPr>
            <a:endParaRPr lang="en-US" b="1" dirty="0" smtClean="0"/>
          </a:p>
          <a:p>
            <a:pPr>
              <a:lnSpc>
                <a:spcPct val="120000"/>
              </a:lnSpc>
            </a:pPr>
            <a:r>
              <a:rPr lang="en-US" b="1" dirty="0" smtClean="0"/>
              <a:t>THE MEDIA</a:t>
            </a:r>
          </a:p>
          <a:p>
            <a:pPr lvl="1">
              <a:lnSpc>
                <a:spcPct val="120000"/>
              </a:lnSpc>
            </a:pPr>
            <a:r>
              <a:rPr lang="en-US" b="1" dirty="0" smtClean="0"/>
              <a:t>e.g., through its "watchdog" role</a:t>
            </a:r>
          </a:p>
        </p:txBody>
      </p:sp>
      <p:sp>
        <p:nvSpPr>
          <p:cNvPr id="4" name="Slide Number Placeholder 3"/>
          <p:cNvSpPr>
            <a:spLocks noGrp="1"/>
          </p:cNvSpPr>
          <p:nvPr>
            <p:ph type="sldNum" sz="quarter" idx="12"/>
          </p:nvPr>
        </p:nvSpPr>
        <p:spPr/>
        <p:txBody>
          <a:bodyPr/>
          <a:lstStyle/>
          <a:p>
            <a:fld id="{A1B76A41-144B-B84B-8834-3DEC244DA6B3}" type="slidenum">
              <a:rPr lang="en-US" smtClean="0"/>
              <a:t>61</a:t>
            </a:fld>
            <a:endParaRPr lang="en-US"/>
          </a:p>
        </p:txBody>
      </p:sp>
    </p:spTree>
    <p:extLst>
      <p:ext uri="{BB962C8B-B14F-4D97-AF65-F5344CB8AC3E}">
        <p14:creationId xmlns:p14="http://schemas.microsoft.com/office/powerpoint/2010/main" val="13499517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2314"/>
          </a:xfrm>
        </p:spPr>
        <p:txBody>
          <a:bodyPr>
            <a:normAutofit/>
          </a:bodyPr>
          <a:lstStyle/>
          <a:p>
            <a:r>
              <a:rPr lang="en-US" sz="3600" b="1" dirty="0" smtClean="0">
                <a:effectLst>
                  <a:outerShdw blurRad="38100" dist="38100" dir="2700000" algn="tl">
                    <a:srgbClr val="FFFFFF"/>
                  </a:outerShdw>
                </a:effectLst>
                <a:latin typeface="Calibri" charset="0"/>
              </a:rPr>
              <a:t>INFLUENCES ON MEMBERS OF CONGRESS</a:t>
            </a:r>
            <a:endParaRPr lang="en-US" sz="3600" dirty="0"/>
          </a:p>
        </p:txBody>
      </p:sp>
      <p:sp>
        <p:nvSpPr>
          <p:cNvPr id="3" name="Content Placeholder 2"/>
          <p:cNvSpPr>
            <a:spLocks noGrp="1"/>
          </p:cNvSpPr>
          <p:nvPr>
            <p:ph idx="1"/>
          </p:nvPr>
        </p:nvSpPr>
        <p:spPr>
          <a:xfrm>
            <a:off x="457200" y="1384015"/>
            <a:ext cx="8229600" cy="5190955"/>
          </a:xfrm>
        </p:spPr>
        <p:txBody>
          <a:bodyPr>
            <a:noAutofit/>
          </a:bodyPr>
          <a:lstStyle/>
          <a:p>
            <a:r>
              <a:rPr lang="en-US" sz="2400" b="1" dirty="0" smtClean="0">
                <a:effectLst>
                  <a:outerShdw blurRad="38100" dist="38100" dir="2700000" algn="tl">
                    <a:srgbClr val="FFFFFF"/>
                  </a:outerShdw>
                </a:effectLst>
              </a:rPr>
              <a:t>IRON TRIANGLES</a:t>
            </a:r>
          </a:p>
          <a:p>
            <a:pPr lvl="1"/>
            <a:r>
              <a:rPr lang="en-US" sz="1800" b="1" dirty="0" smtClean="0">
                <a:effectLst>
                  <a:outerShdw blurRad="38100" dist="38100" dir="2700000" algn="tl">
                    <a:srgbClr val="FFFFFF"/>
                  </a:outerShdw>
                </a:effectLst>
              </a:rPr>
              <a:t>Also known as </a:t>
            </a:r>
            <a:r>
              <a:rPr lang="en-US" sz="1800" b="1" dirty="0" err="1" smtClean="0">
                <a:effectLst>
                  <a:outerShdw blurRad="38100" dist="38100" dir="2700000" algn="tl">
                    <a:srgbClr val="FFFFFF"/>
                  </a:outerShdw>
                </a:effectLst>
              </a:rPr>
              <a:t>subgovernments</a:t>
            </a:r>
            <a:r>
              <a:rPr lang="en-US" sz="1800" b="1" dirty="0" smtClean="0">
                <a:effectLst>
                  <a:outerShdw blurRad="38100" dist="38100" dir="2700000" algn="tl">
                    <a:srgbClr val="FFFFFF"/>
                  </a:outerShdw>
                </a:effectLst>
              </a:rPr>
              <a:t>, issue networks, policy networks:  a congressional committee, the related federal agency, and the impacted interest groups.  </a:t>
            </a:r>
          </a:p>
          <a:p>
            <a:pPr lvl="1"/>
            <a:r>
              <a:rPr lang="en-US" sz="1800" b="1" dirty="0" smtClean="0"/>
              <a:t>For example, on the issue of airline deregulation, an iron triangle might consist of:</a:t>
            </a:r>
          </a:p>
          <a:p>
            <a:pPr lvl="2"/>
            <a:r>
              <a:rPr lang="en-US" sz="1600" b="1" dirty="0" smtClean="0"/>
              <a:t>Public Works and Transportation Committee</a:t>
            </a:r>
          </a:p>
          <a:p>
            <a:pPr lvl="2"/>
            <a:r>
              <a:rPr lang="en-US" sz="1600" b="1" dirty="0" smtClean="0"/>
              <a:t>Federal Aviation Administration (FAA)</a:t>
            </a:r>
          </a:p>
          <a:p>
            <a:pPr lvl="2"/>
            <a:r>
              <a:rPr lang="en-US" sz="1600" b="1" dirty="0" smtClean="0"/>
              <a:t>Numerous interest groups such as the Air Transport Assn., mechanics' unions, pilots' unions, etc.</a:t>
            </a:r>
          </a:p>
          <a:p>
            <a:pPr lvl="2"/>
            <a:endParaRPr lang="en-US" sz="1400" b="1" dirty="0" smtClean="0"/>
          </a:p>
          <a:p>
            <a:r>
              <a:rPr lang="en-US" sz="2400" b="1" dirty="0"/>
              <a:t>PARTY MEMBERSHIP OF MEMBERS</a:t>
            </a:r>
          </a:p>
          <a:p>
            <a:pPr lvl="1"/>
            <a:r>
              <a:rPr lang="en-US" sz="1800" b="1" dirty="0"/>
              <a:t>This seems to be the best predictor of congressional voting – </a:t>
            </a:r>
            <a:r>
              <a:rPr lang="en-US" sz="1800" b="1" u="sng" dirty="0"/>
              <a:t>party unity scores</a:t>
            </a:r>
            <a:r>
              <a:rPr lang="en-US" sz="1800" b="1" dirty="0"/>
              <a:t> are quite strong.  Party affiliation is a particularly strong influence on economic and social welfare issues, and less of an influence on foreign policy and civil liberties issues.</a:t>
            </a:r>
          </a:p>
          <a:p>
            <a:pPr lvl="2"/>
            <a:endParaRPr lang="en-US" sz="1400" b="1" dirty="0" smtClean="0"/>
          </a:p>
          <a:p>
            <a:endParaRPr lang="en-US" sz="1800" dirty="0"/>
          </a:p>
        </p:txBody>
      </p:sp>
      <p:sp>
        <p:nvSpPr>
          <p:cNvPr id="4" name="Slide Number Placeholder 3"/>
          <p:cNvSpPr>
            <a:spLocks noGrp="1"/>
          </p:cNvSpPr>
          <p:nvPr>
            <p:ph type="sldNum" sz="quarter" idx="12"/>
          </p:nvPr>
        </p:nvSpPr>
        <p:spPr/>
        <p:txBody>
          <a:bodyPr/>
          <a:lstStyle/>
          <a:p>
            <a:fld id="{A1B76A41-144B-B84B-8834-3DEC244DA6B3}" type="slidenum">
              <a:rPr lang="en-US" smtClean="0"/>
              <a:t>62</a:t>
            </a:fld>
            <a:endParaRPr lang="en-US"/>
          </a:p>
        </p:txBody>
      </p:sp>
    </p:spTree>
    <p:extLst>
      <p:ext uri="{BB962C8B-B14F-4D97-AF65-F5344CB8AC3E}">
        <p14:creationId xmlns:p14="http://schemas.microsoft.com/office/powerpoint/2010/main" val="33217540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effectLst>
                  <a:outerShdw blurRad="38100" dist="38100" dir="2700000" algn="tl">
                    <a:srgbClr val="FFFFFF"/>
                  </a:outerShdw>
                </a:effectLst>
                <a:latin typeface="Calibri" charset="0"/>
              </a:rPr>
              <a:t>INFLUENCES ON MEMBERS OF CONGRESS</a:t>
            </a:r>
            <a:endParaRPr lang="en-US" sz="3600" dirty="0"/>
          </a:p>
        </p:txBody>
      </p:sp>
      <p:sp>
        <p:nvSpPr>
          <p:cNvPr id="3" name="Content Placeholder 2"/>
          <p:cNvSpPr>
            <a:spLocks noGrp="1"/>
          </p:cNvSpPr>
          <p:nvPr>
            <p:ph idx="1"/>
          </p:nvPr>
        </p:nvSpPr>
        <p:spPr/>
        <p:txBody>
          <a:bodyPr>
            <a:normAutofit fontScale="70000" lnSpcReduction="20000"/>
          </a:bodyPr>
          <a:lstStyle/>
          <a:p>
            <a:pPr>
              <a:lnSpc>
                <a:spcPct val="120000"/>
              </a:lnSpc>
              <a:defRPr/>
            </a:pPr>
            <a:r>
              <a:rPr lang="en-US" b="1" dirty="0" smtClean="0"/>
              <a:t>CONSTITUENT CONVICTIONS</a:t>
            </a:r>
          </a:p>
          <a:p>
            <a:pPr lvl="1">
              <a:lnSpc>
                <a:spcPct val="120000"/>
              </a:lnSpc>
              <a:defRPr/>
            </a:pPr>
            <a:r>
              <a:rPr lang="en-US" b="1" dirty="0" smtClean="0"/>
              <a:t>If </a:t>
            </a:r>
            <a:r>
              <a:rPr lang="en-US" b="1" dirty="0"/>
              <a:t>a member votes according to these, he is said to act in the </a:t>
            </a:r>
            <a:r>
              <a:rPr lang="en-US" b="1" u="sng" dirty="0"/>
              <a:t>delegate</a:t>
            </a:r>
            <a:r>
              <a:rPr lang="en-US" b="1" dirty="0"/>
              <a:t> role and engage in </a:t>
            </a:r>
            <a:r>
              <a:rPr lang="en-US" b="1" u="sng" dirty="0"/>
              <a:t>representational</a:t>
            </a:r>
            <a:r>
              <a:rPr lang="en-US" b="1" dirty="0"/>
              <a:t> voting</a:t>
            </a:r>
            <a:r>
              <a:rPr lang="en-US" b="1" dirty="0" smtClean="0"/>
              <a:t>.</a:t>
            </a:r>
            <a:endParaRPr lang="en-US" b="1" dirty="0"/>
          </a:p>
          <a:p>
            <a:pPr lvl="2">
              <a:lnSpc>
                <a:spcPct val="120000"/>
              </a:lnSpc>
              <a:defRPr/>
            </a:pPr>
            <a:r>
              <a:rPr lang="en-US" b="1" dirty="0" smtClean="0"/>
              <a:t>Of </a:t>
            </a:r>
            <a:r>
              <a:rPr lang="en-US" b="1" dirty="0"/>
              <a:t>course, it is often difficult to gauge constituent opinion on a given issue.  </a:t>
            </a:r>
          </a:p>
          <a:p>
            <a:pPr lvl="2">
              <a:lnSpc>
                <a:spcPct val="120000"/>
              </a:lnSpc>
              <a:defRPr/>
            </a:pPr>
            <a:r>
              <a:rPr lang="en-US" b="1" dirty="0" smtClean="0"/>
              <a:t>Most </a:t>
            </a:r>
            <a:r>
              <a:rPr lang="en-US" b="1" dirty="0"/>
              <a:t>constituents are not even aware of the issues faced by Congress.</a:t>
            </a:r>
          </a:p>
          <a:p>
            <a:pPr lvl="2">
              <a:lnSpc>
                <a:spcPct val="120000"/>
              </a:lnSpc>
              <a:defRPr/>
            </a:pPr>
            <a:r>
              <a:rPr lang="en-US" b="1" dirty="0" smtClean="0"/>
              <a:t>Another </a:t>
            </a:r>
            <a:r>
              <a:rPr lang="en-US" b="1" dirty="0"/>
              <a:t>complication is the diversity of interests throughout districts and states</a:t>
            </a:r>
            <a:r>
              <a:rPr lang="en-US" b="1" dirty="0" smtClean="0"/>
              <a:t>.</a:t>
            </a:r>
          </a:p>
          <a:p>
            <a:pPr lvl="1">
              <a:lnSpc>
                <a:spcPct val="120000"/>
              </a:lnSpc>
              <a:defRPr/>
            </a:pPr>
            <a:endParaRPr lang="en-US" b="1" dirty="0"/>
          </a:p>
          <a:p>
            <a:pPr marL="457200" lvl="1" indent="0">
              <a:lnSpc>
                <a:spcPct val="120000"/>
              </a:lnSpc>
              <a:buNone/>
              <a:defRPr/>
            </a:pPr>
            <a:endParaRPr lang="en-US" b="1" dirty="0"/>
          </a:p>
          <a:p>
            <a:pPr>
              <a:lnSpc>
                <a:spcPct val="120000"/>
              </a:lnSpc>
              <a:defRPr/>
            </a:pPr>
            <a:r>
              <a:rPr lang="en-US" b="1" dirty="0" smtClean="0"/>
              <a:t>MEMBERS' OWN CONVICTIONS</a:t>
            </a:r>
          </a:p>
          <a:p>
            <a:pPr lvl="1">
              <a:lnSpc>
                <a:spcPct val="120000"/>
              </a:lnSpc>
              <a:defRPr/>
            </a:pPr>
            <a:r>
              <a:rPr lang="en-US" b="1" dirty="0" smtClean="0"/>
              <a:t>If </a:t>
            </a:r>
            <a:r>
              <a:rPr lang="en-US" b="1" dirty="0"/>
              <a:t>a member votes according to these, he is said to act in the </a:t>
            </a:r>
            <a:r>
              <a:rPr lang="en-US" b="1" u="sng" dirty="0"/>
              <a:t>trustee</a:t>
            </a:r>
            <a:r>
              <a:rPr lang="en-US" b="1" dirty="0"/>
              <a:t> role and engage in </a:t>
            </a:r>
            <a:r>
              <a:rPr lang="en-US" b="1" u="sng" dirty="0"/>
              <a:t>attitudinal</a:t>
            </a:r>
            <a:r>
              <a:rPr lang="en-US" b="1" dirty="0"/>
              <a:t> voting.</a:t>
            </a: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63</a:t>
            </a:fld>
            <a:endParaRPr lang="en-US"/>
          </a:p>
        </p:txBody>
      </p:sp>
    </p:spTree>
    <p:extLst>
      <p:ext uri="{BB962C8B-B14F-4D97-AF65-F5344CB8AC3E}">
        <p14:creationId xmlns:p14="http://schemas.microsoft.com/office/powerpoint/2010/main" val="6720640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00FF"/>
                </a:solidFill>
              </a:rPr>
              <a:t>FREE RESPONSE QUESTION</a:t>
            </a:r>
            <a:endParaRPr lang="en-US" sz="3600" b="1" dirty="0">
              <a:solidFill>
                <a:srgbClr val="0000FF"/>
              </a:solidFill>
            </a:endParaRPr>
          </a:p>
        </p:txBody>
      </p:sp>
      <p:sp>
        <p:nvSpPr>
          <p:cNvPr id="3" name="Content Placeholder 2"/>
          <p:cNvSpPr>
            <a:spLocks noGrp="1"/>
          </p:cNvSpPr>
          <p:nvPr>
            <p:ph idx="1"/>
          </p:nvPr>
        </p:nvSpPr>
        <p:spPr>
          <a:xfrm>
            <a:off x="457200" y="1231900"/>
            <a:ext cx="8229600" cy="5257799"/>
          </a:xfrm>
        </p:spPr>
        <p:txBody>
          <a:bodyPr>
            <a:noAutofit/>
          </a:bodyPr>
          <a:lstStyle/>
          <a:p>
            <a:pPr marL="0" indent="0">
              <a:buNone/>
            </a:pPr>
            <a:r>
              <a:rPr lang="en-US" sz="2000" b="1" i="1" dirty="0">
                <a:solidFill>
                  <a:srgbClr val="0000FF"/>
                </a:solidFill>
              </a:rPr>
              <a:t>There are several different approaches to representation within a democratic political system. </a:t>
            </a:r>
            <a:endParaRPr lang="en-US" sz="2000" dirty="0">
              <a:solidFill>
                <a:srgbClr val="0000FF"/>
              </a:solidFill>
            </a:endParaRPr>
          </a:p>
          <a:p>
            <a:pPr marL="0" indent="0">
              <a:buNone/>
            </a:pPr>
            <a:r>
              <a:rPr lang="en-US" sz="900" b="1" i="1" dirty="0">
                <a:solidFill>
                  <a:srgbClr val="0000FF"/>
                </a:solidFill>
              </a:rPr>
              <a:t> </a:t>
            </a:r>
            <a:endParaRPr lang="en-US" sz="900" dirty="0">
              <a:solidFill>
                <a:srgbClr val="0000FF"/>
              </a:solidFill>
            </a:endParaRPr>
          </a:p>
          <a:p>
            <a:pPr marL="457200" lvl="0" indent="-457200">
              <a:buFont typeface="+mj-lt"/>
              <a:buAutoNum type="alphaLcParenR"/>
            </a:pPr>
            <a:r>
              <a:rPr lang="en-US" sz="1800" b="1" i="1" dirty="0">
                <a:solidFill>
                  <a:srgbClr val="0000FF"/>
                </a:solidFill>
              </a:rPr>
              <a:t>Define direct democracy. </a:t>
            </a:r>
            <a:endParaRPr lang="en-US" sz="1800" b="1" i="1" dirty="0" smtClean="0">
              <a:solidFill>
                <a:srgbClr val="0000FF"/>
              </a:solidFill>
            </a:endParaRPr>
          </a:p>
          <a:p>
            <a:pPr marL="457200" lvl="0" indent="-457200">
              <a:buFont typeface="+mj-lt"/>
              <a:buAutoNum type="alphaLcParenR"/>
            </a:pPr>
            <a:endParaRPr lang="en-US" sz="1800" dirty="0">
              <a:solidFill>
                <a:srgbClr val="0000FF"/>
              </a:solidFill>
            </a:endParaRPr>
          </a:p>
          <a:p>
            <a:pPr marL="457200" lvl="0" indent="-457200">
              <a:buFont typeface="+mj-lt"/>
              <a:buAutoNum type="alphaLcParenR"/>
            </a:pPr>
            <a:r>
              <a:rPr lang="en-US" sz="1800" b="1" i="1" dirty="0">
                <a:solidFill>
                  <a:srgbClr val="0000FF"/>
                </a:solidFill>
              </a:rPr>
              <a:t>Define republican form of government. </a:t>
            </a:r>
            <a:endParaRPr lang="en-US" sz="1800" b="1" i="1" dirty="0" smtClean="0">
              <a:solidFill>
                <a:srgbClr val="0000FF"/>
              </a:solidFill>
            </a:endParaRPr>
          </a:p>
          <a:p>
            <a:pPr marL="457200" lvl="0" indent="-457200">
              <a:buFont typeface="+mj-lt"/>
              <a:buAutoNum type="alphaLcParenR"/>
            </a:pPr>
            <a:endParaRPr lang="en-US" sz="1800" dirty="0">
              <a:solidFill>
                <a:srgbClr val="0000FF"/>
              </a:solidFill>
            </a:endParaRPr>
          </a:p>
          <a:p>
            <a:pPr marL="457200" lvl="0" indent="-457200">
              <a:buFont typeface="+mj-lt"/>
              <a:buAutoNum type="alphaLcParenR"/>
            </a:pPr>
            <a:r>
              <a:rPr lang="en-US" sz="1800" b="1" i="1" dirty="0">
                <a:solidFill>
                  <a:srgbClr val="0000FF"/>
                </a:solidFill>
              </a:rPr>
              <a:t>Describe one reason the framers of the United States Constitution chose a republican form of government over a direct democracy. </a:t>
            </a:r>
            <a:endParaRPr lang="en-US" sz="1800" b="1" i="1" dirty="0" smtClean="0">
              <a:solidFill>
                <a:srgbClr val="0000FF"/>
              </a:solidFill>
            </a:endParaRPr>
          </a:p>
          <a:p>
            <a:pPr marL="457200" lvl="0" indent="-457200">
              <a:buFont typeface="+mj-lt"/>
              <a:buAutoNum type="alphaLcParenR"/>
            </a:pPr>
            <a:endParaRPr lang="en-US" sz="1800" dirty="0">
              <a:solidFill>
                <a:srgbClr val="0000FF"/>
              </a:solidFill>
            </a:endParaRPr>
          </a:p>
          <a:p>
            <a:pPr marL="457200" lvl="0" indent="-457200">
              <a:buFont typeface="+mj-lt"/>
              <a:buAutoNum type="alphaLcParenR"/>
            </a:pPr>
            <a:r>
              <a:rPr lang="en-US" sz="1800" b="1" i="1" dirty="0">
                <a:solidFill>
                  <a:srgbClr val="0000FF"/>
                </a:solidFill>
              </a:rPr>
              <a:t>Describe each of the models of congressional representation. </a:t>
            </a:r>
            <a:endParaRPr lang="en-US" sz="1800" dirty="0">
              <a:solidFill>
                <a:srgbClr val="0000FF"/>
              </a:solidFill>
            </a:endParaRPr>
          </a:p>
          <a:p>
            <a:pPr lvl="1">
              <a:buFont typeface="Arial" panose="020B0604020202020204" pitchFamily="34" charset="0"/>
              <a:buChar char="•"/>
            </a:pPr>
            <a:r>
              <a:rPr lang="en-US" sz="1800" b="1" i="1" dirty="0">
                <a:solidFill>
                  <a:srgbClr val="0000FF"/>
                </a:solidFill>
              </a:rPr>
              <a:t>Trustee model (attitudinal view) </a:t>
            </a:r>
            <a:endParaRPr lang="en-US" sz="1800" dirty="0">
              <a:solidFill>
                <a:srgbClr val="0000FF"/>
              </a:solidFill>
            </a:endParaRPr>
          </a:p>
          <a:p>
            <a:pPr lvl="1">
              <a:buFont typeface="Arial" panose="020B0604020202020204" pitchFamily="34" charset="0"/>
              <a:buChar char="•"/>
            </a:pPr>
            <a:r>
              <a:rPr lang="en-US" sz="1800" b="1" i="1" dirty="0">
                <a:solidFill>
                  <a:srgbClr val="0000FF"/>
                </a:solidFill>
              </a:rPr>
              <a:t>Delegate model (representational view) </a:t>
            </a:r>
            <a:endParaRPr lang="en-US" sz="1800" b="1" i="1" dirty="0" smtClean="0">
              <a:solidFill>
                <a:srgbClr val="0000FF"/>
              </a:solidFill>
            </a:endParaRPr>
          </a:p>
          <a:p>
            <a:pPr lvl="1">
              <a:buFont typeface="Arial" panose="020B0604020202020204" pitchFamily="34" charset="0"/>
              <a:buChar char="•"/>
            </a:pPr>
            <a:endParaRPr lang="en-US" sz="1800" dirty="0">
              <a:solidFill>
                <a:srgbClr val="0000FF"/>
              </a:solidFill>
            </a:endParaRPr>
          </a:p>
          <a:p>
            <a:pPr marL="457200" lvl="0" indent="-457200">
              <a:buFont typeface="+mj-lt"/>
              <a:buAutoNum type="alphaLcParenR"/>
            </a:pPr>
            <a:r>
              <a:rPr lang="en-US" sz="1800" b="1" i="1" dirty="0">
                <a:solidFill>
                  <a:srgbClr val="0000FF"/>
                </a:solidFill>
              </a:rPr>
              <a:t>Explain why a member of Congress might sometimes act as a trustee (attitudinal view) rather than a delegate (representational view</a:t>
            </a:r>
            <a:r>
              <a:rPr lang="en-US" sz="1800" b="1" i="1" dirty="0" smtClean="0">
                <a:solidFill>
                  <a:srgbClr val="0000FF"/>
                </a:solidFill>
              </a:rPr>
              <a:t>).</a:t>
            </a:r>
            <a:endParaRPr lang="en-US" sz="1600" dirty="0"/>
          </a:p>
        </p:txBody>
      </p:sp>
      <p:sp>
        <p:nvSpPr>
          <p:cNvPr id="4" name="Slide Number Placeholder 3"/>
          <p:cNvSpPr>
            <a:spLocks noGrp="1"/>
          </p:cNvSpPr>
          <p:nvPr>
            <p:ph type="sldNum" sz="quarter" idx="12"/>
          </p:nvPr>
        </p:nvSpPr>
        <p:spPr/>
        <p:txBody>
          <a:bodyPr/>
          <a:lstStyle/>
          <a:p>
            <a:fld id="{A1B76A41-144B-B84B-8834-3DEC244DA6B3}" type="slidenum">
              <a:rPr lang="en-US" smtClean="0"/>
              <a:t>64</a:t>
            </a:fld>
            <a:endParaRPr lang="en-US"/>
          </a:p>
        </p:txBody>
      </p:sp>
    </p:spTree>
    <p:extLst>
      <p:ext uri="{BB962C8B-B14F-4D97-AF65-F5344CB8AC3E}">
        <p14:creationId xmlns:p14="http://schemas.microsoft.com/office/powerpoint/2010/main" val="42120151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8000"/>
                </a:solidFill>
              </a:rPr>
              <a:t>FREE RESPONSE RUBRIC</a:t>
            </a:r>
            <a:endParaRPr lang="en-US" sz="3600" b="1" dirty="0">
              <a:solidFill>
                <a:srgbClr val="008000"/>
              </a:solidFill>
            </a:endParaRPr>
          </a:p>
        </p:txBody>
      </p:sp>
      <p:sp>
        <p:nvSpPr>
          <p:cNvPr id="3" name="Content Placeholder 2"/>
          <p:cNvSpPr>
            <a:spLocks noGrp="1"/>
          </p:cNvSpPr>
          <p:nvPr>
            <p:ph idx="1"/>
          </p:nvPr>
        </p:nvSpPr>
        <p:spPr>
          <a:xfrm>
            <a:off x="457200" y="1231901"/>
            <a:ext cx="8229600" cy="5124450"/>
          </a:xfrm>
        </p:spPr>
        <p:txBody>
          <a:bodyPr numCol="2">
            <a:noAutofit/>
          </a:bodyPr>
          <a:lstStyle/>
          <a:p>
            <a:pPr marL="0" indent="0">
              <a:buNone/>
            </a:pPr>
            <a:r>
              <a:rPr lang="en-US" sz="1200" b="1" dirty="0">
                <a:solidFill>
                  <a:srgbClr val="008000"/>
                </a:solidFill>
              </a:rPr>
              <a:t>Part (a): 1 </a:t>
            </a:r>
            <a:r>
              <a:rPr lang="en-US" sz="1200" b="1" dirty="0" smtClean="0">
                <a:solidFill>
                  <a:srgbClr val="008000"/>
                </a:solidFill>
              </a:rPr>
              <a:t>point - </a:t>
            </a:r>
            <a:r>
              <a:rPr lang="en-US" sz="1200" dirty="0" smtClean="0">
                <a:solidFill>
                  <a:srgbClr val="008000"/>
                </a:solidFill>
              </a:rPr>
              <a:t>One </a:t>
            </a:r>
            <a:r>
              <a:rPr lang="en-US" sz="1200" dirty="0">
                <a:solidFill>
                  <a:srgbClr val="008000"/>
                </a:solidFill>
              </a:rPr>
              <a:t>point is earned for a correct definition of direct democracy:</a:t>
            </a:r>
          </a:p>
          <a:p>
            <a:r>
              <a:rPr lang="en-US" sz="1200" dirty="0">
                <a:solidFill>
                  <a:srgbClr val="008000"/>
                </a:solidFill>
              </a:rPr>
              <a:t>Rule by the people  </a:t>
            </a:r>
            <a:r>
              <a:rPr lang="en-US" sz="1200" b="1" dirty="0" smtClean="0">
                <a:solidFill>
                  <a:srgbClr val="008000"/>
                </a:solidFill>
              </a:rPr>
              <a:t>+ </a:t>
            </a:r>
            <a:r>
              <a:rPr lang="en-US" sz="1200" dirty="0" smtClean="0">
                <a:solidFill>
                  <a:srgbClr val="008000"/>
                </a:solidFill>
              </a:rPr>
              <a:t>Individual </a:t>
            </a:r>
            <a:r>
              <a:rPr lang="en-US" sz="1200" dirty="0">
                <a:solidFill>
                  <a:srgbClr val="008000"/>
                </a:solidFill>
              </a:rPr>
              <a:t>participation on legislation or </a:t>
            </a:r>
            <a:r>
              <a:rPr lang="en-US" sz="1200" dirty="0" smtClean="0">
                <a:solidFill>
                  <a:srgbClr val="008000"/>
                </a:solidFill>
              </a:rPr>
              <a:t>policy </a:t>
            </a:r>
            <a:r>
              <a:rPr lang="en-US" sz="1200" b="1" dirty="0" smtClean="0">
                <a:solidFill>
                  <a:srgbClr val="008000"/>
                </a:solidFill>
              </a:rPr>
              <a:t>OR </a:t>
            </a:r>
            <a:r>
              <a:rPr lang="en-US" sz="1200" dirty="0" smtClean="0">
                <a:solidFill>
                  <a:srgbClr val="008000"/>
                </a:solidFill>
              </a:rPr>
              <a:t>Making </a:t>
            </a:r>
            <a:r>
              <a:rPr lang="en-US" sz="1200" dirty="0">
                <a:solidFill>
                  <a:srgbClr val="008000"/>
                </a:solidFill>
              </a:rPr>
              <a:t>decisions without delegating authority to elected representatives</a:t>
            </a:r>
          </a:p>
          <a:p>
            <a:pPr marL="0" indent="0">
              <a:buNone/>
            </a:pPr>
            <a:r>
              <a:rPr lang="en-US" sz="1200" b="1" dirty="0">
                <a:solidFill>
                  <a:srgbClr val="008000"/>
                </a:solidFill>
              </a:rPr>
              <a:t> </a:t>
            </a:r>
            <a:endParaRPr lang="en-US" sz="1200" dirty="0">
              <a:solidFill>
                <a:srgbClr val="008000"/>
              </a:solidFill>
            </a:endParaRPr>
          </a:p>
          <a:p>
            <a:pPr marL="0" indent="0">
              <a:buNone/>
            </a:pPr>
            <a:r>
              <a:rPr lang="en-US" sz="1200" b="1" dirty="0">
                <a:solidFill>
                  <a:srgbClr val="008000"/>
                </a:solidFill>
              </a:rPr>
              <a:t>Part (b): 1 </a:t>
            </a:r>
            <a:r>
              <a:rPr lang="en-US" sz="1200" b="1" dirty="0" smtClean="0">
                <a:solidFill>
                  <a:srgbClr val="008000"/>
                </a:solidFill>
              </a:rPr>
              <a:t>point - </a:t>
            </a:r>
            <a:r>
              <a:rPr lang="en-US" sz="1200" dirty="0" smtClean="0">
                <a:solidFill>
                  <a:srgbClr val="008000"/>
                </a:solidFill>
              </a:rPr>
              <a:t>One </a:t>
            </a:r>
            <a:r>
              <a:rPr lang="en-US" sz="1200" dirty="0">
                <a:solidFill>
                  <a:srgbClr val="008000"/>
                </a:solidFill>
              </a:rPr>
              <a:t>point is earned for defining a republican form of government:</a:t>
            </a:r>
          </a:p>
          <a:p>
            <a:r>
              <a:rPr lang="en-US" sz="1200" dirty="0">
                <a:solidFill>
                  <a:srgbClr val="008000"/>
                </a:solidFill>
              </a:rPr>
              <a:t>Authority is delegated to elected representatives to make decision on behalf of citizens.</a:t>
            </a:r>
          </a:p>
          <a:p>
            <a:pPr marL="0" indent="0">
              <a:buNone/>
            </a:pPr>
            <a:r>
              <a:rPr lang="en-US" sz="1200" b="1" dirty="0">
                <a:solidFill>
                  <a:srgbClr val="008000"/>
                </a:solidFill>
              </a:rPr>
              <a:t>  </a:t>
            </a:r>
            <a:endParaRPr lang="en-US" sz="1200" dirty="0">
              <a:solidFill>
                <a:srgbClr val="008000"/>
              </a:solidFill>
            </a:endParaRPr>
          </a:p>
          <a:p>
            <a:pPr marL="0" indent="0">
              <a:buNone/>
            </a:pPr>
            <a:r>
              <a:rPr lang="en-US" sz="1200" b="1" dirty="0">
                <a:solidFill>
                  <a:srgbClr val="008000"/>
                </a:solidFill>
              </a:rPr>
              <a:t>Part (c): 1 </a:t>
            </a:r>
            <a:r>
              <a:rPr lang="en-US" sz="1200" b="1" dirty="0" smtClean="0">
                <a:solidFill>
                  <a:srgbClr val="008000"/>
                </a:solidFill>
              </a:rPr>
              <a:t>point - </a:t>
            </a:r>
            <a:r>
              <a:rPr lang="en-US" sz="1200" dirty="0" smtClean="0">
                <a:solidFill>
                  <a:srgbClr val="008000"/>
                </a:solidFill>
              </a:rPr>
              <a:t>One </a:t>
            </a:r>
            <a:r>
              <a:rPr lang="en-US" sz="1200" dirty="0">
                <a:solidFill>
                  <a:srgbClr val="008000"/>
                </a:solidFill>
              </a:rPr>
              <a:t>point is earned for a description of one reason the framers chose a republican form of government. </a:t>
            </a:r>
          </a:p>
          <a:p>
            <a:pPr marL="0" indent="0">
              <a:buNone/>
            </a:pPr>
            <a:r>
              <a:rPr lang="en-US" sz="1200" dirty="0">
                <a:solidFill>
                  <a:srgbClr val="008000"/>
                </a:solidFill>
              </a:rPr>
              <a:t>Reasons include:</a:t>
            </a:r>
          </a:p>
          <a:p>
            <a:r>
              <a:rPr lang="en-US" sz="1200" dirty="0" smtClean="0">
                <a:solidFill>
                  <a:srgbClr val="008000"/>
                </a:solidFill>
              </a:rPr>
              <a:t>Fear </a:t>
            </a:r>
            <a:r>
              <a:rPr lang="en-US" sz="1200" dirty="0">
                <a:solidFill>
                  <a:srgbClr val="008000"/>
                </a:solidFill>
              </a:rPr>
              <a:t>of mob rule (tyranny of the majority) </a:t>
            </a:r>
          </a:p>
          <a:p>
            <a:r>
              <a:rPr lang="en-US" sz="1200" dirty="0">
                <a:solidFill>
                  <a:srgbClr val="008000"/>
                </a:solidFill>
              </a:rPr>
              <a:t>Size of country </a:t>
            </a:r>
          </a:p>
          <a:p>
            <a:r>
              <a:rPr lang="en-US" sz="1200" dirty="0">
                <a:solidFill>
                  <a:srgbClr val="008000"/>
                </a:solidFill>
              </a:rPr>
              <a:t>Elitism – inadequate education/uninformed public </a:t>
            </a:r>
          </a:p>
          <a:p>
            <a:r>
              <a:rPr lang="en-US" sz="1200" dirty="0">
                <a:solidFill>
                  <a:srgbClr val="008000"/>
                </a:solidFill>
              </a:rPr>
              <a:t>Did not trust people </a:t>
            </a:r>
          </a:p>
          <a:p>
            <a:r>
              <a:rPr lang="en-US" sz="1200" dirty="0">
                <a:solidFill>
                  <a:srgbClr val="008000"/>
                </a:solidFill>
              </a:rPr>
              <a:t>To counter the influence of factions</a:t>
            </a:r>
          </a:p>
          <a:p>
            <a:r>
              <a:rPr lang="en-US" sz="1200" dirty="0">
                <a:solidFill>
                  <a:srgbClr val="008000"/>
                </a:solidFill>
              </a:rPr>
              <a:t>Preexistence of states</a:t>
            </a:r>
          </a:p>
          <a:p>
            <a:r>
              <a:rPr lang="en-US" sz="1200" dirty="0">
                <a:solidFill>
                  <a:srgbClr val="008000"/>
                </a:solidFill>
              </a:rPr>
              <a:t>Reinforcement of federalism</a:t>
            </a:r>
          </a:p>
          <a:p>
            <a:pPr marL="0" indent="0">
              <a:buNone/>
            </a:pPr>
            <a:r>
              <a:rPr lang="en-US" sz="1050" b="1" dirty="0">
                <a:solidFill>
                  <a:srgbClr val="008000"/>
                </a:solidFill>
              </a:rPr>
              <a:t> </a:t>
            </a:r>
            <a:endParaRPr lang="en-US" sz="1050" dirty="0">
              <a:solidFill>
                <a:srgbClr val="008000"/>
              </a:solidFill>
            </a:endParaRPr>
          </a:p>
          <a:p>
            <a:pPr marL="0" indent="0">
              <a:buNone/>
            </a:pPr>
            <a:endParaRPr lang="en-US" sz="1050" b="1" dirty="0" smtClean="0">
              <a:solidFill>
                <a:srgbClr val="008000"/>
              </a:solidFill>
            </a:endParaRPr>
          </a:p>
          <a:p>
            <a:pPr marL="0" indent="0">
              <a:buNone/>
            </a:pPr>
            <a:endParaRPr lang="en-US" sz="1050" b="1" dirty="0">
              <a:solidFill>
                <a:srgbClr val="008000"/>
              </a:solidFill>
            </a:endParaRPr>
          </a:p>
          <a:p>
            <a:pPr marL="0" indent="0">
              <a:buNone/>
            </a:pPr>
            <a:endParaRPr lang="en-US" sz="1050" b="1" dirty="0" smtClean="0">
              <a:solidFill>
                <a:srgbClr val="008000"/>
              </a:solidFill>
            </a:endParaRPr>
          </a:p>
          <a:p>
            <a:pPr marL="0" indent="0">
              <a:buNone/>
            </a:pPr>
            <a:endParaRPr lang="en-US" sz="1050" b="1" dirty="0" smtClean="0">
              <a:solidFill>
                <a:srgbClr val="008000"/>
              </a:solidFill>
            </a:endParaRPr>
          </a:p>
          <a:p>
            <a:pPr marL="0" indent="0">
              <a:buNone/>
            </a:pPr>
            <a:endParaRPr lang="en-US" sz="1050" b="1" dirty="0">
              <a:solidFill>
                <a:srgbClr val="008000"/>
              </a:solidFill>
            </a:endParaRPr>
          </a:p>
          <a:p>
            <a:pPr marL="174625" indent="0">
              <a:buNone/>
            </a:pPr>
            <a:r>
              <a:rPr lang="en-US" sz="1100" b="1" dirty="0" smtClean="0">
                <a:solidFill>
                  <a:srgbClr val="008000"/>
                </a:solidFill>
              </a:rPr>
              <a:t>Part </a:t>
            </a:r>
            <a:r>
              <a:rPr lang="en-US" sz="1100" b="1" dirty="0">
                <a:solidFill>
                  <a:srgbClr val="008000"/>
                </a:solidFill>
              </a:rPr>
              <a:t>(d): 2 </a:t>
            </a:r>
            <a:r>
              <a:rPr lang="en-US" sz="1100" b="1" dirty="0" smtClean="0">
                <a:solidFill>
                  <a:srgbClr val="008000"/>
                </a:solidFill>
              </a:rPr>
              <a:t>points - </a:t>
            </a:r>
            <a:r>
              <a:rPr lang="en-US" sz="1100" dirty="0" smtClean="0">
                <a:solidFill>
                  <a:srgbClr val="008000"/>
                </a:solidFill>
              </a:rPr>
              <a:t>One </a:t>
            </a:r>
            <a:r>
              <a:rPr lang="en-US" sz="1100" dirty="0">
                <a:solidFill>
                  <a:srgbClr val="008000"/>
                </a:solidFill>
              </a:rPr>
              <a:t>point is earned for each description of the models of congressional representation.</a:t>
            </a:r>
          </a:p>
          <a:p>
            <a:pPr marL="174625" lvl="0" indent="0">
              <a:buNone/>
            </a:pPr>
            <a:r>
              <a:rPr lang="en-US" sz="1100" dirty="0">
                <a:solidFill>
                  <a:srgbClr val="008000"/>
                </a:solidFill>
              </a:rPr>
              <a:t>An acceptable description of the </a:t>
            </a:r>
            <a:r>
              <a:rPr lang="en-US" sz="1100" b="1" dirty="0">
                <a:solidFill>
                  <a:srgbClr val="008000"/>
                </a:solidFill>
              </a:rPr>
              <a:t>trustee model </a:t>
            </a:r>
            <a:r>
              <a:rPr lang="en-US" sz="1100" dirty="0">
                <a:solidFill>
                  <a:srgbClr val="008000"/>
                </a:solidFill>
              </a:rPr>
              <a:t>(attitudinal view</a:t>
            </a:r>
            <a:r>
              <a:rPr lang="en-US" sz="1100" dirty="0" smtClean="0">
                <a:solidFill>
                  <a:srgbClr val="008000"/>
                </a:solidFill>
              </a:rPr>
              <a:t>):</a:t>
            </a:r>
          </a:p>
          <a:p>
            <a:pPr marL="457200" indent="-282575"/>
            <a:r>
              <a:rPr lang="en-US" sz="1100" dirty="0" smtClean="0">
                <a:solidFill>
                  <a:srgbClr val="008000"/>
                </a:solidFill>
              </a:rPr>
              <a:t>Decisions </a:t>
            </a:r>
            <a:r>
              <a:rPr lang="en-US" sz="1100" dirty="0">
                <a:solidFill>
                  <a:srgbClr val="008000"/>
                </a:solidFill>
              </a:rPr>
              <a:t>made by elected official using their own personal views </a:t>
            </a:r>
            <a:r>
              <a:rPr lang="en-US" sz="1100" b="1" u="sng" dirty="0">
                <a:solidFill>
                  <a:srgbClr val="008000"/>
                </a:solidFill>
              </a:rPr>
              <a:t>or</a:t>
            </a:r>
            <a:r>
              <a:rPr lang="en-US" sz="1100" b="1" dirty="0">
                <a:solidFill>
                  <a:srgbClr val="008000"/>
                </a:solidFill>
              </a:rPr>
              <a:t> </a:t>
            </a:r>
            <a:r>
              <a:rPr lang="en-US" sz="1100" dirty="0">
                <a:solidFill>
                  <a:srgbClr val="008000"/>
                </a:solidFill>
              </a:rPr>
              <a:t>decisions made by the elected official based on the public good and </a:t>
            </a:r>
            <a:r>
              <a:rPr lang="en-US" sz="1100" b="1" u="sng" dirty="0">
                <a:solidFill>
                  <a:srgbClr val="008000"/>
                </a:solidFill>
              </a:rPr>
              <a:t>not</a:t>
            </a:r>
            <a:r>
              <a:rPr lang="en-US" sz="1100" b="1" dirty="0">
                <a:solidFill>
                  <a:srgbClr val="008000"/>
                </a:solidFill>
              </a:rPr>
              <a:t> </a:t>
            </a:r>
            <a:r>
              <a:rPr lang="en-US" sz="1100" dirty="0">
                <a:solidFill>
                  <a:srgbClr val="008000"/>
                </a:solidFill>
              </a:rPr>
              <a:t>on the basis of constituents’ views.</a:t>
            </a:r>
          </a:p>
          <a:p>
            <a:pPr marL="457200" lvl="0" indent="-282575">
              <a:buNone/>
            </a:pPr>
            <a:r>
              <a:rPr lang="en-US" sz="1100" dirty="0">
                <a:solidFill>
                  <a:srgbClr val="008000"/>
                </a:solidFill>
              </a:rPr>
              <a:t>An acceptable description of the </a:t>
            </a:r>
            <a:r>
              <a:rPr lang="en-US" sz="1100" b="1" dirty="0">
                <a:solidFill>
                  <a:srgbClr val="008000"/>
                </a:solidFill>
              </a:rPr>
              <a:t>delegate model </a:t>
            </a:r>
            <a:r>
              <a:rPr lang="en-US" sz="1100" dirty="0">
                <a:solidFill>
                  <a:srgbClr val="008000"/>
                </a:solidFill>
              </a:rPr>
              <a:t>(representational view</a:t>
            </a:r>
            <a:r>
              <a:rPr lang="en-US" sz="1100" dirty="0" smtClean="0">
                <a:solidFill>
                  <a:srgbClr val="008000"/>
                </a:solidFill>
              </a:rPr>
              <a:t>):</a:t>
            </a:r>
          </a:p>
          <a:p>
            <a:pPr marL="457200" indent="-282575"/>
            <a:r>
              <a:rPr lang="en-US" sz="1100" dirty="0" smtClean="0">
                <a:solidFill>
                  <a:srgbClr val="008000"/>
                </a:solidFill>
              </a:rPr>
              <a:t>Decisions </a:t>
            </a:r>
            <a:r>
              <a:rPr lang="en-US" sz="1100" dirty="0">
                <a:solidFill>
                  <a:srgbClr val="008000"/>
                </a:solidFill>
              </a:rPr>
              <a:t>made by the elected official mirror the constituents’ views, represent constituents’ views, or do what voters tell them to do.</a:t>
            </a:r>
          </a:p>
          <a:p>
            <a:pPr marL="174625" indent="0"/>
            <a:endParaRPr lang="en-US" sz="1100" dirty="0">
              <a:solidFill>
                <a:srgbClr val="008000"/>
              </a:solidFill>
            </a:endParaRPr>
          </a:p>
          <a:p>
            <a:pPr marL="174625" indent="0">
              <a:buNone/>
            </a:pPr>
            <a:r>
              <a:rPr lang="en-US" sz="1100" b="1" dirty="0">
                <a:solidFill>
                  <a:srgbClr val="008000"/>
                </a:solidFill>
              </a:rPr>
              <a:t>Part (e): 1 point</a:t>
            </a:r>
            <a:endParaRPr lang="en-US" sz="1100" dirty="0">
              <a:solidFill>
                <a:srgbClr val="008000"/>
              </a:solidFill>
            </a:endParaRPr>
          </a:p>
          <a:p>
            <a:pPr marL="174625" indent="0">
              <a:buNone/>
            </a:pPr>
            <a:r>
              <a:rPr lang="en-US" sz="1100" dirty="0">
                <a:solidFill>
                  <a:srgbClr val="008000"/>
                </a:solidFill>
              </a:rPr>
              <a:t>One point is earned for an acceptable explanation of why a member of Congress might sometimes act as a trustee (attitudinal view) rather than a delegate (representational view).</a:t>
            </a:r>
          </a:p>
          <a:p>
            <a:pPr marL="403225" indent="-228600"/>
            <a:r>
              <a:rPr lang="en-US" sz="1100" dirty="0">
                <a:solidFill>
                  <a:srgbClr val="008000"/>
                </a:solidFill>
              </a:rPr>
              <a:t>Information access  </a:t>
            </a:r>
          </a:p>
          <a:p>
            <a:pPr marL="403225" indent="-228600"/>
            <a:r>
              <a:rPr lang="en-US" sz="1100" dirty="0">
                <a:solidFill>
                  <a:srgbClr val="008000"/>
                </a:solidFill>
              </a:rPr>
              <a:t>Reliance on expertise </a:t>
            </a:r>
          </a:p>
          <a:p>
            <a:pPr marL="403225" indent="-228600"/>
            <a:r>
              <a:rPr lang="en-US" sz="1100" dirty="0">
                <a:solidFill>
                  <a:srgbClr val="008000"/>
                </a:solidFill>
              </a:rPr>
              <a:t>Divided constituency </a:t>
            </a:r>
          </a:p>
          <a:p>
            <a:pPr marL="403225" indent="-228600"/>
            <a:r>
              <a:rPr lang="en-US" sz="1100" dirty="0">
                <a:solidFill>
                  <a:srgbClr val="008000"/>
                </a:solidFill>
              </a:rPr>
              <a:t>Salience of issue </a:t>
            </a:r>
          </a:p>
          <a:p>
            <a:pPr marL="403225" indent="-228600"/>
            <a:r>
              <a:rPr lang="en-US" sz="1100" dirty="0">
                <a:solidFill>
                  <a:srgbClr val="008000"/>
                </a:solidFill>
              </a:rPr>
              <a:t>Vote his or her conscience (explaining why)</a:t>
            </a:r>
          </a:p>
          <a:p>
            <a:pPr marL="403225" indent="-228600"/>
            <a:r>
              <a:rPr lang="en-US" sz="1100" dirty="0">
                <a:solidFill>
                  <a:srgbClr val="008000"/>
                </a:solidFill>
              </a:rPr>
              <a:t>Difficulty determining what voters want</a:t>
            </a:r>
          </a:p>
          <a:p>
            <a:pPr marL="174625" indent="0">
              <a:buNone/>
            </a:pPr>
            <a:r>
              <a:rPr lang="en-US" sz="1100" b="1" dirty="0">
                <a:solidFill>
                  <a:srgbClr val="008000"/>
                </a:solidFill>
              </a:rPr>
              <a:t> </a:t>
            </a:r>
            <a:endParaRPr lang="en-US" sz="1100" dirty="0">
              <a:solidFill>
                <a:srgbClr val="008000"/>
              </a:solidFill>
            </a:endParaRPr>
          </a:p>
          <a:p>
            <a:pPr marL="174625" indent="0">
              <a:buNone/>
            </a:pPr>
            <a:r>
              <a:rPr lang="en-US" sz="1100" b="1" dirty="0">
                <a:solidFill>
                  <a:srgbClr val="008000"/>
                </a:solidFill>
              </a:rPr>
              <a:t>Note: </a:t>
            </a:r>
            <a:r>
              <a:rPr lang="en-US" sz="1100" dirty="0">
                <a:solidFill>
                  <a:srgbClr val="008000"/>
                </a:solidFill>
              </a:rPr>
              <a:t>Must close loop to show contrast that the representative is voting regardless of what the constituents want.</a:t>
            </a:r>
          </a:p>
          <a:p>
            <a:endParaRPr lang="en-US" sz="4800" dirty="0"/>
          </a:p>
        </p:txBody>
      </p:sp>
      <p:sp>
        <p:nvSpPr>
          <p:cNvPr id="4" name="Slide Number Placeholder 3"/>
          <p:cNvSpPr>
            <a:spLocks noGrp="1"/>
          </p:cNvSpPr>
          <p:nvPr>
            <p:ph type="sldNum" sz="quarter" idx="12"/>
          </p:nvPr>
        </p:nvSpPr>
        <p:spPr/>
        <p:txBody>
          <a:bodyPr/>
          <a:lstStyle/>
          <a:p>
            <a:fld id="{A1B76A41-144B-B84B-8834-3DEC244DA6B3}" type="slidenum">
              <a:rPr lang="en-US" smtClean="0"/>
              <a:t>65</a:t>
            </a:fld>
            <a:endParaRPr lang="en-US"/>
          </a:p>
        </p:txBody>
      </p:sp>
    </p:spTree>
    <p:extLst>
      <p:ext uri="{BB962C8B-B14F-4D97-AF65-F5344CB8AC3E}">
        <p14:creationId xmlns:p14="http://schemas.microsoft.com/office/powerpoint/2010/main" val="4103861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THE CASE AGAINST CONGRESS</a:t>
            </a:r>
            <a:endParaRPr lang="en-US" b="1" dirty="0"/>
          </a:p>
        </p:txBody>
      </p:sp>
      <p:sp>
        <p:nvSpPr>
          <p:cNvPr id="3" name="Content Placeholder 2"/>
          <p:cNvSpPr>
            <a:spLocks noGrp="1"/>
          </p:cNvSpPr>
          <p:nvPr>
            <p:ph idx="1"/>
          </p:nvPr>
        </p:nvSpPr>
        <p:spPr>
          <a:xfrm>
            <a:off x="228600" y="971550"/>
            <a:ext cx="8915400" cy="5422900"/>
          </a:xfrm>
        </p:spPr>
        <p:txBody>
          <a:bodyPr>
            <a:noAutofit/>
          </a:bodyPr>
          <a:lstStyle/>
          <a:p>
            <a:pPr marL="0" indent="0">
              <a:buNone/>
            </a:pPr>
            <a:r>
              <a:rPr lang="en-US" sz="2000" b="1" dirty="0" smtClean="0"/>
              <a:t>CONGRESS IS INEFFICIENT</a:t>
            </a:r>
          </a:p>
          <a:p>
            <a:pPr>
              <a:defRPr/>
            </a:pPr>
            <a:r>
              <a:rPr lang="en-US" sz="1500" b="1" dirty="0" smtClean="0"/>
              <a:t>Bicameralism</a:t>
            </a:r>
          </a:p>
          <a:p>
            <a:pPr>
              <a:defRPr/>
            </a:pPr>
            <a:r>
              <a:rPr lang="en-US" sz="1500" b="1" dirty="0" smtClean="0"/>
              <a:t>Decentralization </a:t>
            </a:r>
            <a:r>
              <a:rPr lang="en-US" sz="1500" b="1" dirty="0"/>
              <a:t>of Congress has excessively spread out power</a:t>
            </a:r>
            <a:r>
              <a:rPr lang="en-US" sz="1500" b="1" dirty="0" smtClean="0"/>
              <a:t>.</a:t>
            </a:r>
          </a:p>
          <a:p>
            <a:pPr>
              <a:defRPr/>
            </a:pPr>
            <a:r>
              <a:rPr lang="en-US" sz="1500" b="1" dirty="0" smtClean="0"/>
              <a:t>So </a:t>
            </a:r>
            <a:r>
              <a:rPr lang="en-US" sz="1500" b="1" dirty="0"/>
              <a:t>many power centers make it difficult to get things done</a:t>
            </a:r>
            <a:r>
              <a:rPr lang="en-US" sz="1500" b="1" dirty="0" smtClean="0"/>
              <a:t>.</a:t>
            </a:r>
          </a:p>
          <a:p>
            <a:pPr>
              <a:defRPr/>
            </a:pPr>
            <a:r>
              <a:rPr lang="en-US" sz="1500" b="1" dirty="0" smtClean="0"/>
              <a:t>Proponents </a:t>
            </a:r>
            <a:r>
              <a:rPr lang="en-US" sz="1500" b="1" dirty="0"/>
              <a:t>of a bill need many victories, but opponents need only one</a:t>
            </a:r>
            <a:r>
              <a:rPr lang="en-US" sz="1500" b="1" dirty="0" smtClean="0"/>
              <a:t>.</a:t>
            </a:r>
          </a:p>
          <a:p>
            <a:pPr>
              <a:defRPr/>
            </a:pPr>
            <a:r>
              <a:rPr lang="en-US" sz="1500" b="1" dirty="0" smtClean="0"/>
              <a:t>Excessive </a:t>
            </a:r>
            <a:r>
              <a:rPr lang="en-US" sz="1500" b="1" dirty="0"/>
              <a:t>electioneering and fundraising are a drain on members’ time</a:t>
            </a:r>
            <a:r>
              <a:rPr lang="en-US" sz="1500" b="1" dirty="0" smtClean="0"/>
              <a:t>.</a:t>
            </a:r>
          </a:p>
          <a:p>
            <a:pPr>
              <a:defRPr/>
            </a:pPr>
            <a:r>
              <a:rPr lang="en-US" sz="1500" b="1" dirty="0" smtClean="0"/>
              <a:t>Partisanship </a:t>
            </a:r>
            <a:r>
              <a:rPr lang="en-US" sz="1500" b="1" dirty="0"/>
              <a:t>interferes with </a:t>
            </a:r>
            <a:r>
              <a:rPr lang="en-US" sz="1500" b="1" dirty="0" smtClean="0"/>
              <a:t>efficiency</a:t>
            </a:r>
          </a:p>
          <a:p>
            <a:pPr>
              <a:defRPr/>
            </a:pPr>
            <a:endParaRPr lang="en-US" sz="1800" b="1" dirty="0" smtClean="0"/>
          </a:p>
          <a:p>
            <a:pPr marL="274320" indent="-274320">
              <a:buClr>
                <a:schemeClr val="accent3"/>
              </a:buClr>
              <a:buNone/>
              <a:defRPr/>
            </a:pPr>
            <a:r>
              <a:rPr lang="en-US" sz="2000" b="1" dirty="0"/>
              <a:t>CONGRESS IS UNREPRESENTATIVE</a:t>
            </a:r>
          </a:p>
          <a:p>
            <a:pPr>
              <a:defRPr/>
            </a:pPr>
            <a:r>
              <a:rPr lang="en-US" sz="1500" b="1" dirty="0"/>
              <a:t>Represents narrow geographical interests at expense of national interest.  </a:t>
            </a:r>
            <a:r>
              <a:rPr lang="en-US" sz="1500" b="1" dirty="0" smtClean="0"/>
              <a:t>Public </a:t>
            </a:r>
            <a:r>
              <a:rPr lang="en-US" sz="1500" b="1" dirty="0"/>
              <a:t>likes their own representatives, but dislike the Congress as a whole.</a:t>
            </a:r>
          </a:p>
          <a:p>
            <a:pPr>
              <a:defRPr/>
            </a:pPr>
            <a:r>
              <a:rPr lang="en-US" sz="1500" b="1" dirty="0" smtClean="0"/>
              <a:t>“</a:t>
            </a:r>
            <a:r>
              <a:rPr lang="en-US" sz="1500" b="1" dirty="0"/>
              <a:t>All politics is local” </a:t>
            </a:r>
            <a:r>
              <a:rPr lang="en-US" sz="1500" b="1" dirty="0" smtClean="0"/>
              <a:t>= members place </a:t>
            </a:r>
            <a:r>
              <a:rPr lang="en-US" sz="1500" b="1" dirty="0"/>
              <a:t>state and local interests over the national interest in order to get reelected.</a:t>
            </a:r>
          </a:p>
          <a:p>
            <a:pPr>
              <a:defRPr/>
            </a:pPr>
            <a:r>
              <a:rPr lang="en-US" sz="1500" b="1" dirty="0" smtClean="0"/>
              <a:t>Criticism </a:t>
            </a:r>
            <a:r>
              <a:rPr lang="en-US" sz="1500" b="1" dirty="0"/>
              <a:t>that Congress is a club for white, male, middle-aged, Protestant lawyers.</a:t>
            </a:r>
          </a:p>
          <a:p>
            <a:pPr>
              <a:defRPr/>
            </a:pPr>
            <a:r>
              <a:rPr lang="en-US" sz="1500" b="1" dirty="0" smtClean="0"/>
              <a:t>Though </a:t>
            </a:r>
            <a:r>
              <a:rPr lang="en-US" sz="1500" b="1" dirty="0"/>
              <a:t>the seniority system has been modified, the older members still generally get chairmanships</a:t>
            </a:r>
            <a:r>
              <a:rPr lang="en-US" sz="1500" b="1" dirty="0" smtClean="0"/>
              <a:t>.</a:t>
            </a:r>
          </a:p>
          <a:p>
            <a:pPr>
              <a:defRPr/>
            </a:pPr>
            <a:r>
              <a:rPr lang="en-US" sz="1500" b="1" dirty="0"/>
              <a:t>Unequal representation</a:t>
            </a:r>
          </a:p>
          <a:p>
            <a:pPr lvl="1">
              <a:defRPr/>
            </a:pPr>
            <a:r>
              <a:rPr lang="en-US" sz="1500" b="1" dirty="0"/>
              <a:t>Alaska, with only a fraction of the population of California, has the same representation as the more populous state in the Senate.</a:t>
            </a:r>
          </a:p>
          <a:p>
            <a:pPr>
              <a:defRPr/>
            </a:pPr>
            <a:r>
              <a:rPr lang="en-US" sz="1500" b="1" dirty="0" smtClean="0"/>
              <a:t>An </a:t>
            </a:r>
            <a:r>
              <a:rPr lang="en-US" sz="1500" b="1" dirty="0"/>
              <a:t>unelected staff</a:t>
            </a:r>
          </a:p>
          <a:p>
            <a:pPr>
              <a:defRPr/>
            </a:pPr>
            <a:r>
              <a:rPr lang="en-US" sz="1500" b="1" dirty="0" smtClean="0"/>
              <a:t>Lack </a:t>
            </a:r>
            <a:r>
              <a:rPr lang="en-US" sz="1500" b="1" dirty="0"/>
              <a:t>of 3</a:t>
            </a:r>
            <a:r>
              <a:rPr lang="en-US" sz="1500" b="1" baseline="30000" dirty="0"/>
              <a:t>rd</a:t>
            </a:r>
            <a:r>
              <a:rPr lang="en-US" sz="1500" b="1" dirty="0"/>
              <a:t> party representation</a:t>
            </a:r>
          </a:p>
          <a:p>
            <a:pPr>
              <a:defRPr/>
            </a:pPr>
            <a:endParaRPr lang="en-US" sz="1800" b="1" dirty="0"/>
          </a:p>
          <a:p>
            <a:pPr>
              <a:defRPr/>
            </a:pPr>
            <a:endParaRPr lang="en-US" sz="1200" dirty="0"/>
          </a:p>
        </p:txBody>
      </p:sp>
      <p:sp>
        <p:nvSpPr>
          <p:cNvPr id="4" name="Slide Number Placeholder 3"/>
          <p:cNvSpPr>
            <a:spLocks noGrp="1"/>
          </p:cNvSpPr>
          <p:nvPr>
            <p:ph type="sldNum" sz="quarter" idx="12"/>
          </p:nvPr>
        </p:nvSpPr>
        <p:spPr/>
        <p:txBody>
          <a:bodyPr/>
          <a:lstStyle/>
          <a:p>
            <a:fld id="{A1B76A41-144B-B84B-8834-3DEC244DA6B3}" type="slidenum">
              <a:rPr lang="en-US" smtClean="0"/>
              <a:t>66</a:t>
            </a:fld>
            <a:endParaRPr lang="en-US"/>
          </a:p>
        </p:txBody>
      </p:sp>
    </p:spTree>
    <p:extLst>
      <p:ext uri="{BB962C8B-B14F-4D97-AF65-F5344CB8AC3E}">
        <p14:creationId xmlns:p14="http://schemas.microsoft.com/office/powerpoint/2010/main" val="37423557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CASE AGAINST CONGRESS</a:t>
            </a:r>
            <a:endParaRPr lang="en-US" dirty="0"/>
          </a:p>
        </p:txBody>
      </p:sp>
      <p:sp>
        <p:nvSpPr>
          <p:cNvPr id="3" name="Content Placeholder 2"/>
          <p:cNvSpPr>
            <a:spLocks noGrp="1"/>
          </p:cNvSpPr>
          <p:nvPr>
            <p:ph idx="1"/>
          </p:nvPr>
        </p:nvSpPr>
        <p:spPr>
          <a:xfrm>
            <a:off x="457200" y="1295400"/>
            <a:ext cx="8229600" cy="5283200"/>
          </a:xfrm>
        </p:spPr>
        <p:txBody>
          <a:bodyPr>
            <a:noAutofit/>
          </a:bodyPr>
          <a:lstStyle/>
          <a:p>
            <a:pPr marL="0" indent="0">
              <a:buNone/>
            </a:pPr>
            <a:r>
              <a:rPr lang="en-US" sz="2000" b="1" dirty="0" smtClean="0"/>
              <a:t>CONGRESS IS UNETHICAL</a:t>
            </a:r>
          </a:p>
          <a:p>
            <a:pPr>
              <a:defRPr/>
            </a:pPr>
            <a:r>
              <a:rPr lang="en-US" sz="1600" b="1" dirty="0" smtClean="0"/>
              <a:t>Numerous scandals </a:t>
            </a:r>
          </a:p>
          <a:p>
            <a:pPr marL="0" indent="0">
              <a:buNone/>
              <a:defRPr/>
            </a:pPr>
            <a:endParaRPr lang="en-US" sz="1600" b="1" dirty="0"/>
          </a:p>
          <a:p>
            <a:pPr>
              <a:defRPr/>
            </a:pPr>
            <a:r>
              <a:rPr lang="en-US" sz="1600" b="1" dirty="0" smtClean="0"/>
              <a:t>Excessive/unethical </a:t>
            </a:r>
            <a:r>
              <a:rPr lang="en-US" sz="1600" b="1" dirty="0"/>
              <a:t>fund </a:t>
            </a:r>
            <a:r>
              <a:rPr lang="en-US" sz="1600" b="1" dirty="0" smtClean="0"/>
              <a:t>raising</a:t>
            </a:r>
          </a:p>
          <a:p>
            <a:pPr marL="0" indent="0">
              <a:buNone/>
              <a:defRPr/>
            </a:pPr>
            <a:endParaRPr lang="en-US" sz="1600" b="1" dirty="0"/>
          </a:p>
          <a:p>
            <a:pPr>
              <a:defRPr/>
            </a:pPr>
            <a:r>
              <a:rPr lang="en-US" sz="1600" b="1" dirty="0" smtClean="0"/>
              <a:t>PAC influence</a:t>
            </a:r>
          </a:p>
          <a:p>
            <a:pPr marL="0" indent="0">
              <a:buNone/>
              <a:defRPr/>
            </a:pPr>
            <a:endParaRPr lang="en-US" sz="1600" b="1" dirty="0"/>
          </a:p>
          <a:p>
            <a:pPr>
              <a:defRPr/>
            </a:pPr>
            <a:r>
              <a:rPr lang="en-US" sz="1600" b="1" dirty="0" smtClean="0"/>
              <a:t>Junkets:  </a:t>
            </a:r>
            <a:r>
              <a:rPr lang="en-US" sz="1600" b="1" dirty="0"/>
              <a:t>Interest groups or donors contribute money to a non-profit organization, which then pays for trips of members of Congress.  These indirect contributions are technically legal, but seem to violate the spirit of the rules against financial </a:t>
            </a:r>
            <a:r>
              <a:rPr lang="en-US" sz="1600" b="1" dirty="0" smtClean="0"/>
              <a:t>wrongdoing</a:t>
            </a:r>
          </a:p>
          <a:p>
            <a:pPr>
              <a:defRPr/>
            </a:pPr>
            <a:r>
              <a:rPr lang="en-US" sz="1600" b="1" dirty="0"/>
              <a:t>Logrolling</a:t>
            </a:r>
          </a:p>
          <a:p>
            <a:pPr marL="0" indent="0">
              <a:buNone/>
              <a:defRPr/>
            </a:pPr>
            <a:endParaRPr lang="en-US" sz="1600" b="1" dirty="0"/>
          </a:p>
          <a:p>
            <a:pPr>
              <a:defRPr/>
            </a:pPr>
            <a:r>
              <a:rPr lang="en-US" sz="1600" b="1" dirty="0"/>
              <a:t>Lobbying by family members of Congress, who may not be subject to the same ethical restrictions as members of Congress themselves.</a:t>
            </a:r>
          </a:p>
          <a:p>
            <a:pPr marL="0" indent="0">
              <a:buNone/>
              <a:defRPr/>
            </a:pPr>
            <a:endParaRPr lang="en-US" sz="1600" b="1" dirty="0"/>
          </a:p>
          <a:p>
            <a:pPr>
              <a:defRPr/>
            </a:pPr>
            <a:r>
              <a:rPr lang="en-US" sz="1600" b="1" dirty="0"/>
              <a:t>Corporate hiring of family members of Congress</a:t>
            </a:r>
          </a:p>
          <a:p>
            <a:pPr marL="0" indent="0">
              <a:buNone/>
              <a:defRPr/>
            </a:pPr>
            <a:endParaRPr lang="en-US" sz="1600" b="1" dirty="0"/>
          </a:p>
          <a:p>
            <a:pPr>
              <a:defRPr/>
            </a:pPr>
            <a:r>
              <a:rPr lang="en-US" sz="1600" b="1" dirty="0"/>
              <a:t>Lobbying of Congress by former members of Congress</a:t>
            </a:r>
          </a:p>
          <a:p>
            <a:pPr>
              <a:defRPr/>
            </a:pPr>
            <a:endParaRPr lang="en-US" sz="1200" b="1" dirty="0"/>
          </a:p>
          <a:p>
            <a:pPr marL="0" indent="0">
              <a:buNone/>
            </a:pPr>
            <a:endParaRPr lang="en-US" sz="1200" dirty="0"/>
          </a:p>
        </p:txBody>
      </p:sp>
      <p:sp>
        <p:nvSpPr>
          <p:cNvPr id="5" name="Slide Number Placeholder 4"/>
          <p:cNvSpPr>
            <a:spLocks noGrp="1"/>
          </p:cNvSpPr>
          <p:nvPr>
            <p:ph type="sldNum" sz="quarter" idx="12"/>
          </p:nvPr>
        </p:nvSpPr>
        <p:spPr/>
        <p:txBody>
          <a:bodyPr/>
          <a:lstStyle/>
          <a:p>
            <a:fld id="{A1B76A41-144B-B84B-8834-3DEC244DA6B3}" type="slidenum">
              <a:rPr lang="en-US" smtClean="0"/>
              <a:t>67</a:t>
            </a:fld>
            <a:endParaRPr lang="en-US"/>
          </a:p>
        </p:txBody>
      </p:sp>
    </p:spTree>
    <p:extLst>
      <p:ext uri="{BB962C8B-B14F-4D97-AF65-F5344CB8AC3E}">
        <p14:creationId xmlns:p14="http://schemas.microsoft.com/office/powerpoint/2010/main" val="31192507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CASE AGAINST CONGRESS</a:t>
            </a:r>
            <a:endParaRPr lang="en-US" dirty="0"/>
          </a:p>
        </p:txBody>
      </p:sp>
      <p:sp>
        <p:nvSpPr>
          <p:cNvPr id="3" name="Content Placeholder 2"/>
          <p:cNvSpPr>
            <a:spLocks noGrp="1"/>
          </p:cNvSpPr>
          <p:nvPr>
            <p:ph idx="1"/>
          </p:nvPr>
        </p:nvSpPr>
        <p:spPr/>
        <p:txBody>
          <a:bodyPr>
            <a:normAutofit fontScale="55000" lnSpcReduction="20000"/>
          </a:bodyPr>
          <a:lstStyle/>
          <a:p>
            <a:pPr marL="0" indent="0">
              <a:lnSpc>
                <a:spcPct val="120000"/>
              </a:lnSpc>
              <a:buNone/>
            </a:pPr>
            <a:r>
              <a:rPr lang="en-US" sz="3600" b="1" dirty="0" smtClean="0"/>
              <a:t>CONGRESS IS IRRESPONSIBLE</a:t>
            </a:r>
          </a:p>
          <a:p>
            <a:pPr>
              <a:lnSpc>
                <a:spcPct val="120000"/>
              </a:lnSpc>
              <a:defRPr/>
            </a:pPr>
            <a:r>
              <a:rPr lang="en-US" b="1" dirty="0" smtClean="0"/>
              <a:t>Diffusion </a:t>
            </a:r>
            <a:r>
              <a:rPr lang="en-US" b="1" dirty="0"/>
              <a:t>of power allows members to be absolved of any individual responsibility.  Thus, we find the curious paradox of the American people liking their own individual members of Congress, but distrusting the body as a whole.  </a:t>
            </a:r>
            <a:endParaRPr lang="en-US" b="1" dirty="0" smtClean="0"/>
          </a:p>
          <a:p>
            <a:pPr marL="0" indent="0">
              <a:lnSpc>
                <a:spcPct val="120000"/>
              </a:lnSpc>
              <a:buNone/>
              <a:defRPr/>
            </a:pPr>
            <a:endParaRPr lang="en-US" b="1" dirty="0"/>
          </a:p>
          <a:p>
            <a:pPr>
              <a:lnSpc>
                <a:spcPct val="120000"/>
              </a:lnSpc>
              <a:defRPr/>
            </a:pPr>
            <a:r>
              <a:rPr lang="en-US" b="1" dirty="0" smtClean="0"/>
              <a:t>Diffusion </a:t>
            </a:r>
            <a:r>
              <a:rPr lang="en-US" b="1" dirty="0"/>
              <a:t>of power allows a "watering down" of bills when opponents throw so many obstacles at a bill that proponents simply have to give in and compromise to get anything at all</a:t>
            </a:r>
            <a:r>
              <a:rPr lang="en-US" b="1" dirty="0" smtClean="0"/>
              <a:t>.</a:t>
            </a:r>
          </a:p>
          <a:p>
            <a:pPr marL="0" indent="0">
              <a:lnSpc>
                <a:spcPct val="120000"/>
              </a:lnSpc>
              <a:buNone/>
              <a:defRPr/>
            </a:pPr>
            <a:endParaRPr lang="en-US" b="1" dirty="0"/>
          </a:p>
          <a:p>
            <a:pPr>
              <a:lnSpc>
                <a:spcPct val="120000"/>
              </a:lnSpc>
              <a:defRPr/>
            </a:pPr>
            <a:r>
              <a:rPr lang="en-US" b="1" dirty="0" smtClean="0"/>
              <a:t>“</a:t>
            </a:r>
            <a:r>
              <a:rPr lang="en-US" b="1" dirty="0"/>
              <a:t>Spending bias” of Congress.  Members are more likely to receive voter approval for projects in their districts than they are for cutting federal spending -&gt; a natural instinct for spending rather than cutting spending.  “Earmarks” are consistent w/this charge against </a:t>
            </a:r>
            <a:r>
              <a:rPr lang="en-US" b="1" dirty="0" smtClean="0"/>
              <a:t>Congress.</a:t>
            </a:r>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68</a:t>
            </a:fld>
            <a:endParaRPr lang="en-US"/>
          </a:p>
        </p:txBody>
      </p:sp>
    </p:spTree>
    <p:extLst>
      <p:ext uri="{BB962C8B-B14F-4D97-AF65-F5344CB8AC3E}">
        <p14:creationId xmlns:p14="http://schemas.microsoft.com/office/powerpoint/2010/main" val="86496831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all" dirty="0"/>
              <a:t>Lesson </a:t>
            </a:r>
            <a:r>
              <a:rPr lang="en-US" b="1" cap="all" dirty="0" smtClean="0"/>
              <a:t>30</a:t>
            </a:r>
            <a:r>
              <a:rPr lang="en-US" dirty="0"/>
              <a:t/>
            </a:r>
            <a:br>
              <a:rPr lang="en-US" dirty="0"/>
            </a:br>
            <a:r>
              <a:rPr lang="en-US" b="1" dirty="0" smtClean="0"/>
              <a:t>344-357</a:t>
            </a:r>
            <a:endParaRPr lang="en-US" b="1" dirty="0"/>
          </a:p>
        </p:txBody>
      </p:sp>
      <p:sp>
        <p:nvSpPr>
          <p:cNvPr id="3" name="Content Placeholder 2"/>
          <p:cNvSpPr>
            <a:spLocks noGrp="1"/>
          </p:cNvSpPr>
          <p:nvPr>
            <p:ph idx="1"/>
          </p:nvPr>
        </p:nvSpPr>
        <p:spPr>
          <a:xfrm>
            <a:off x="457200" y="1790700"/>
            <a:ext cx="8229600" cy="4335463"/>
          </a:xfrm>
        </p:spPr>
        <p:txBody>
          <a:bodyPr>
            <a:normAutofit/>
          </a:bodyPr>
          <a:lstStyle/>
          <a:p>
            <a:pPr marL="0" indent="0" algn="ctr">
              <a:buFontTx/>
              <a:buNone/>
              <a:defRPr/>
            </a:pPr>
            <a:endParaRPr lang="en-US" sz="4800" dirty="0" smtClean="0"/>
          </a:p>
          <a:p>
            <a:pPr marL="0" indent="0" algn="ctr">
              <a:buFontTx/>
              <a:buNone/>
              <a:defRPr/>
            </a:pPr>
            <a:r>
              <a:rPr lang="en-US" sz="4800" b="1" dirty="0" smtClean="0"/>
              <a:t>(</a:t>
            </a:r>
            <a:r>
              <a:rPr lang="en-US" sz="4800" b="1" dirty="0"/>
              <a:t>11.1) The Structure and Powers of the Presidency </a:t>
            </a:r>
          </a:p>
        </p:txBody>
      </p:sp>
      <p:sp>
        <p:nvSpPr>
          <p:cNvPr id="4" name="Slide Number Placeholder 3"/>
          <p:cNvSpPr>
            <a:spLocks noGrp="1"/>
          </p:cNvSpPr>
          <p:nvPr>
            <p:ph type="sldNum" sz="quarter" idx="12"/>
          </p:nvPr>
        </p:nvSpPr>
        <p:spPr/>
        <p:txBody>
          <a:bodyPr/>
          <a:lstStyle/>
          <a:p>
            <a:fld id="{A1B76A41-144B-B84B-8834-3DEC244DA6B3}" type="slidenum">
              <a:rPr lang="en-US" smtClean="0"/>
              <a:t>69</a:t>
            </a:fld>
            <a:endParaRPr lang="en-US"/>
          </a:p>
        </p:txBody>
      </p:sp>
    </p:spTree>
    <p:extLst>
      <p:ext uri="{BB962C8B-B14F-4D97-AF65-F5344CB8AC3E}">
        <p14:creationId xmlns:p14="http://schemas.microsoft.com/office/powerpoint/2010/main" val="581120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773112"/>
          </a:xfrm>
        </p:spPr>
        <p:txBody>
          <a:bodyPr>
            <a:noAutofit/>
          </a:bodyPr>
          <a:lstStyle/>
          <a:p>
            <a:r>
              <a:rPr lang="en-US" sz="3200" b="1" dirty="0"/>
              <a:t>BICAMERALISM = TWO-HOUSE LEGISLATURE</a:t>
            </a:r>
            <a:endParaRPr lang="en-US" sz="3200" dirty="0">
              <a:solidFill>
                <a:srgbClr val="000000"/>
              </a:solidFill>
            </a:endParaRPr>
          </a:p>
        </p:txBody>
      </p:sp>
      <p:sp>
        <p:nvSpPr>
          <p:cNvPr id="3" name="Content Placeholder 2"/>
          <p:cNvSpPr>
            <a:spLocks noGrp="1"/>
          </p:cNvSpPr>
          <p:nvPr>
            <p:ph idx="1"/>
          </p:nvPr>
        </p:nvSpPr>
        <p:spPr>
          <a:xfrm>
            <a:off x="457200" y="889000"/>
            <a:ext cx="8229600" cy="5568950"/>
          </a:xfrm>
        </p:spPr>
        <p:txBody>
          <a:bodyPr>
            <a:noAutofit/>
          </a:bodyPr>
          <a:lstStyle/>
          <a:p>
            <a:r>
              <a:rPr lang="en-US" sz="2800" b="1" dirty="0" smtClean="0"/>
              <a:t>Purpose of bicameralism</a:t>
            </a:r>
          </a:p>
          <a:p>
            <a:pPr lvl="1"/>
            <a:r>
              <a:rPr lang="en-US" sz="2000" b="1" dirty="0" smtClean="0"/>
              <a:t>To protect against an overly powerful legislature </a:t>
            </a:r>
          </a:p>
          <a:p>
            <a:pPr lvl="1"/>
            <a:r>
              <a:rPr lang="en-US" sz="2000" b="1" dirty="0" smtClean="0"/>
              <a:t>House of Reps was expected to reflect popular will of average citizen</a:t>
            </a:r>
          </a:p>
          <a:p>
            <a:pPr lvl="1"/>
            <a:r>
              <a:rPr lang="en-US" sz="2000" b="1" dirty="0" smtClean="0"/>
              <a:t>Senate was to provide more stability, continuity, and in-depth deliberation</a:t>
            </a:r>
          </a:p>
          <a:p>
            <a:pPr lvl="1"/>
            <a:r>
              <a:rPr lang="en-US" sz="2000" b="1" dirty="0" smtClean="0"/>
              <a:t>Acts as a moderating effect on partisanship, and prevents government from steamrolling ahead and infringing on people’s rights</a:t>
            </a:r>
          </a:p>
          <a:p>
            <a:pPr lvl="1"/>
            <a:r>
              <a:rPr lang="en-US" sz="2000" b="1" dirty="0" smtClean="0"/>
              <a:t>Part of the Connecticut (Great) Compromise at the Const. Convention</a:t>
            </a:r>
          </a:p>
          <a:p>
            <a:pPr lvl="1"/>
            <a:endParaRPr lang="en-US" sz="1000" b="1" dirty="0" smtClean="0"/>
          </a:p>
          <a:p>
            <a:r>
              <a:rPr lang="en-US" sz="2800" b="1" dirty="0" smtClean="0"/>
              <a:t>Consequences of a bicameral legislature</a:t>
            </a:r>
          </a:p>
          <a:p>
            <a:pPr lvl="1"/>
            <a:r>
              <a:rPr lang="en-US" sz="2000" b="1" dirty="0" smtClean="0"/>
              <a:t>Gridlock </a:t>
            </a:r>
            <a:r>
              <a:rPr lang="en-US" sz="2000" b="1" dirty="0"/>
              <a:t>– designed to be slowed down</a:t>
            </a:r>
          </a:p>
          <a:p>
            <a:pPr lvl="1"/>
            <a:r>
              <a:rPr lang="en-US" sz="2000" b="1" dirty="0" smtClean="0"/>
              <a:t>Compromise </a:t>
            </a:r>
            <a:r>
              <a:rPr lang="en-US" sz="2000" b="1" dirty="0"/>
              <a:t>between houses (especially if controlled by different parties)</a:t>
            </a:r>
          </a:p>
          <a:p>
            <a:pPr lvl="1"/>
            <a:r>
              <a:rPr lang="en-US" sz="2000" b="1" dirty="0" smtClean="0"/>
              <a:t>Additional </a:t>
            </a:r>
            <a:r>
              <a:rPr lang="en-US" sz="2000" b="1" dirty="0"/>
              <a:t>check and balance</a:t>
            </a:r>
          </a:p>
          <a:p>
            <a:pPr lvl="1"/>
            <a:endParaRPr lang="en-US" sz="2400" b="1" dirty="0" smtClean="0"/>
          </a:p>
        </p:txBody>
      </p:sp>
      <p:sp>
        <p:nvSpPr>
          <p:cNvPr id="4" name="Slide Number Placeholder 3"/>
          <p:cNvSpPr>
            <a:spLocks noGrp="1"/>
          </p:cNvSpPr>
          <p:nvPr>
            <p:ph type="sldNum" sz="quarter" idx="12"/>
          </p:nvPr>
        </p:nvSpPr>
        <p:spPr/>
        <p:txBody>
          <a:bodyPr/>
          <a:lstStyle/>
          <a:p>
            <a:fld id="{A1B76A41-144B-B84B-8834-3DEC244DA6B3}" type="slidenum">
              <a:rPr lang="en-US" smtClean="0"/>
              <a:t>7</a:t>
            </a:fld>
            <a:endParaRPr lang="en-US"/>
          </a:p>
        </p:txBody>
      </p:sp>
    </p:spTree>
    <p:extLst>
      <p:ext uri="{BB962C8B-B14F-4D97-AF65-F5344CB8AC3E}">
        <p14:creationId xmlns:p14="http://schemas.microsoft.com/office/powerpoint/2010/main" val="10649452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36563"/>
          </a:xfrm>
        </p:spPr>
        <p:txBody>
          <a:bodyPr>
            <a:noAutofit/>
          </a:bodyPr>
          <a:lstStyle/>
          <a:p>
            <a:pPr marL="274320" indent="-274320">
              <a:defRPr/>
            </a:pPr>
            <a:r>
              <a:rPr lang="en-US" sz="2400" b="1" dirty="0" smtClean="0"/>
              <a:t>DELIBERATIONS AT THE CONSTITUTIONAL CONVENTION</a:t>
            </a:r>
            <a:endParaRPr lang="en-US" sz="2400" b="1" dirty="0"/>
          </a:p>
        </p:txBody>
      </p:sp>
      <p:sp>
        <p:nvSpPr>
          <p:cNvPr id="3" name="Content Placeholder 2"/>
          <p:cNvSpPr>
            <a:spLocks noGrp="1"/>
          </p:cNvSpPr>
          <p:nvPr>
            <p:ph idx="1"/>
          </p:nvPr>
        </p:nvSpPr>
        <p:spPr>
          <a:xfrm>
            <a:off x="330200" y="990600"/>
            <a:ext cx="8585200" cy="5730875"/>
          </a:xfrm>
        </p:spPr>
        <p:txBody>
          <a:bodyPr>
            <a:noAutofit/>
          </a:bodyPr>
          <a:lstStyle/>
          <a:p>
            <a:pPr marL="0" indent="0">
              <a:buNone/>
              <a:defRPr/>
            </a:pPr>
            <a:r>
              <a:rPr lang="en-US" sz="2000" b="1" dirty="0" smtClean="0"/>
              <a:t>ALTERNATIVES</a:t>
            </a:r>
            <a:endParaRPr lang="en-US" sz="1600" b="1" dirty="0"/>
          </a:p>
          <a:p>
            <a:pPr>
              <a:defRPr/>
            </a:pPr>
            <a:r>
              <a:rPr lang="en-US" sz="1800" b="1" dirty="0" smtClean="0"/>
              <a:t>Some </a:t>
            </a:r>
            <a:r>
              <a:rPr lang="en-US" sz="1800" b="1" dirty="0"/>
              <a:t>proposed a plural </a:t>
            </a:r>
            <a:r>
              <a:rPr lang="en-US" sz="1800" b="1" dirty="0" smtClean="0"/>
              <a:t>executive</a:t>
            </a:r>
            <a:endParaRPr lang="en-US" sz="1800" b="1" dirty="0"/>
          </a:p>
          <a:p>
            <a:pPr>
              <a:defRPr/>
            </a:pPr>
            <a:r>
              <a:rPr lang="en-US" sz="1800" b="1" dirty="0" smtClean="0"/>
              <a:t>Some </a:t>
            </a:r>
            <a:r>
              <a:rPr lang="en-US" sz="1800" b="1" dirty="0"/>
              <a:t>wanted an executive council to have veto power over presidential </a:t>
            </a:r>
            <a:r>
              <a:rPr lang="en-US" sz="1800" b="1" dirty="0" smtClean="0"/>
              <a:t>actions</a:t>
            </a:r>
            <a:endParaRPr lang="en-US" sz="1800" b="1" dirty="0"/>
          </a:p>
          <a:p>
            <a:pPr>
              <a:defRPr/>
            </a:pPr>
            <a:r>
              <a:rPr lang="en-US" sz="1800" b="1" dirty="0" smtClean="0"/>
              <a:t>Some </a:t>
            </a:r>
            <a:r>
              <a:rPr lang="en-US" sz="1800" b="1" dirty="0"/>
              <a:t>(e.g., Alexander Hamilton) wanted a President with a life </a:t>
            </a:r>
            <a:r>
              <a:rPr lang="en-US" sz="1800" b="1" dirty="0" smtClean="0"/>
              <a:t>term</a:t>
            </a:r>
            <a:endParaRPr lang="en-US" sz="1800" b="1" dirty="0"/>
          </a:p>
          <a:p>
            <a:pPr>
              <a:defRPr/>
            </a:pPr>
            <a:r>
              <a:rPr lang="en-US" sz="1800" b="1" dirty="0" smtClean="0"/>
              <a:t>Eventually</a:t>
            </a:r>
            <a:r>
              <a:rPr lang="en-US" sz="1800" b="1" dirty="0"/>
              <a:t>, compromises brought about a single, elected President with a fixed term of </a:t>
            </a:r>
            <a:r>
              <a:rPr lang="en-US" sz="1800" b="1" dirty="0" smtClean="0"/>
              <a:t>office</a:t>
            </a:r>
          </a:p>
          <a:p>
            <a:pPr lvl="1">
              <a:defRPr/>
            </a:pPr>
            <a:endParaRPr lang="en-US" sz="1600" b="1" dirty="0" smtClean="0"/>
          </a:p>
          <a:p>
            <a:pPr marL="274320" indent="-274320">
              <a:buClr>
                <a:schemeClr val="accent3"/>
              </a:buClr>
              <a:buNone/>
              <a:defRPr/>
            </a:pPr>
            <a:r>
              <a:rPr lang="en-US" sz="2000" b="1" dirty="0"/>
              <a:t>CONCERNS OF THE FOUNDERS</a:t>
            </a:r>
          </a:p>
          <a:p>
            <a:pPr>
              <a:defRPr/>
            </a:pPr>
            <a:r>
              <a:rPr lang="en-US" sz="1800" b="1" dirty="0"/>
              <a:t>Fear of an excessively strong President</a:t>
            </a:r>
          </a:p>
          <a:p>
            <a:pPr lvl="1">
              <a:defRPr/>
            </a:pPr>
            <a:r>
              <a:rPr lang="en-US" sz="1800" b="1" dirty="0"/>
              <a:t>Fear that the presidency would be the "fetus of monarchy"</a:t>
            </a:r>
          </a:p>
          <a:p>
            <a:pPr lvl="1">
              <a:defRPr/>
            </a:pPr>
            <a:r>
              <a:rPr lang="en-US" sz="1800" b="1" dirty="0"/>
              <a:t>Concern over no term limits (no 22nd Amendment until 1951)</a:t>
            </a:r>
          </a:p>
          <a:p>
            <a:pPr>
              <a:defRPr/>
            </a:pPr>
            <a:r>
              <a:rPr lang="en-US" sz="1800" b="1" dirty="0" smtClean="0"/>
              <a:t>Fear </a:t>
            </a:r>
            <a:r>
              <a:rPr lang="en-US" sz="1800" b="1" dirty="0"/>
              <a:t>of an excessively weak President who would become a "tool of the Senate" because of its ratification and confirmation powers.</a:t>
            </a:r>
          </a:p>
          <a:p>
            <a:pPr>
              <a:defRPr/>
            </a:pPr>
            <a:r>
              <a:rPr lang="en-US" sz="1800" b="1" dirty="0" smtClean="0"/>
              <a:t>The </a:t>
            </a:r>
            <a:r>
              <a:rPr lang="en-US" sz="1800" b="1" dirty="0"/>
              <a:t>basic problem of creating a presidency:</a:t>
            </a:r>
          </a:p>
          <a:p>
            <a:pPr lvl="1">
              <a:defRPr/>
            </a:pPr>
            <a:r>
              <a:rPr lang="en-US" sz="1800" b="1" dirty="0"/>
              <a:t>Make him too weak:  the legislature will usurp his powers.  </a:t>
            </a:r>
          </a:p>
          <a:p>
            <a:pPr lvl="1">
              <a:defRPr/>
            </a:pPr>
            <a:r>
              <a:rPr lang="en-US" sz="1800" b="1" dirty="0"/>
              <a:t>Make him too strong:  he will usurp the legislature.</a:t>
            </a:r>
          </a:p>
          <a:p>
            <a:pPr lvl="1">
              <a:defRPr/>
            </a:pPr>
            <a:endParaRPr lang="en-US" sz="1600" b="1" dirty="0"/>
          </a:p>
        </p:txBody>
      </p:sp>
      <p:sp>
        <p:nvSpPr>
          <p:cNvPr id="4" name="Slide Number Placeholder 3"/>
          <p:cNvSpPr>
            <a:spLocks noGrp="1"/>
          </p:cNvSpPr>
          <p:nvPr>
            <p:ph type="sldNum" sz="quarter" idx="12"/>
          </p:nvPr>
        </p:nvSpPr>
        <p:spPr/>
        <p:txBody>
          <a:bodyPr/>
          <a:lstStyle/>
          <a:p>
            <a:fld id="{A1B76A41-144B-B84B-8834-3DEC244DA6B3}" type="slidenum">
              <a:rPr lang="en-US" smtClean="0"/>
              <a:t>70</a:t>
            </a:fld>
            <a:endParaRPr lang="en-US"/>
          </a:p>
        </p:txBody>
      </p:sp>
    </p:spTree>
    <p:extLst>
      <p:ext uri="{BB962C8B-B14F-4D97-AF65-F5344CB8AC3E}">
        <p14:creationId xmlns:p14="http://schemas.microsoft.com/office/powerpoint/2010/main" val="21791190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76300"/>
          </a:xfrm>
        </p:spPr>
        <p:txBody>
          <a:bodyPr/>
          <a:lstStyle/>
          <a:p>
            <a:r>
              <a:rPr lang="en-US" b="1" dirty="0" smtClean="0"/>
              <a:t>ELECTION OF THE PRESIDENT</a:t>
            </a:r>
            <a:endParaRPr lang="en-US" dirty="0"/>
          </a:p>
        </p:txBody>
      </p:sp>
      <p:sp>
        <p:nvSpPr>
          <p:cNvPr id="3" name="Content Placeholder 2"/>
          <p:cNvSpPr>
            <a:spLocks noGrp="1"/>
          </p:cNvSpPr>
          <p:nvPr>
            <p:ph idx="1"/>
          </p:nvPr>
        </p:nvSpPr>
        <p:spPr>
          <a:xfrm>
            <a:off x="228600" y="1092199"/>
            <a:ext cx="8775700" cy="5629275"/>
          </a:xfrm>
        </p:spPr>
        <p:txBody>
          <a:bodyPr>
            <a:noAutofit/>
          </a:bodyPr>
          <a:lstStyle/>
          <a:p>
            <a:pPr marL="0" indent="0">
              <a:buNone/>
              <a:defRPr/>
            </a:pPr>
            <a:r>
              <a:rPr lang="en-US" sz="2000" b="1" dirty="0" smtClean="0"/>
              <a:t>Some </a:t>
            </a:r>
            <a:r>
              <a:rPr lang="en-US" sz="2000" b="1" dirty="0"/>
              <a:t>wanted Congress to elect the President ---&gt; fear of congressional dominance</a:t>
            </a:r>
            <a:r>
              <a:rPr lang="en-US" sz="2000" b="1" dirty="0" smtClean="0"/>
              <a:t>.</a:t>
            </a:r>
          </a:p>
          <a:p>
            <a:pPr marL="0" indent="0">
              <a:buNone/>
              <a:defRPr/>
            </a:pPr>
            <a:endParaRPr lang="en-US" sz="2000" b="1" dirty="0"/>
          </a:p>
          <a:p>
            <a:pPr marL="0" indent="0">
              <a:buNone/>
              <a:defRPr/>
            </a:pPr>
            <a:r>
              <a:rPr lang="en-US" sz="2000" b="1" dirty="0" smtClean="0"/>
              <a:t>Some </a:t>
            </a:r>
            <a:r>
              <a:rPr lang="en-US" sz="2000" b="1" dirty="0"/>
              <a:t>wanted direct </a:t>
            </a:r>
            <a:r>
              <a:rPr lang="en-US" sz="2000" b="1" dirty="0" smtClean="0"/>
              <a:t>election. Problems:</a:t>
            </a:r>
            <a:endParaRPr lang="en-US" sz="2000" b="1" dirty="0"/>
          </a:p>
          <a:p>
            <a:pPr>
              <a:defRPr/>
            </a:pPr>
            <a:r>
              <a:rPr lang="en-US" sz="1800" b="1" dirty="0" smtClean="0"/>
              <a:t>Inordinate </a:t>
            </a:r>
            <a:r>
              <a:rPr lang="en-US" sz="1800" b="1" dirty="0"/>
              <a:t>weight to large </a:t>
            </a:r>
            <a:r>
              <a:rPr lang="en-US" sz="1800" b="1" dirty="0" smtClean="0"/>
              <a:t>states</a:t>
            </a:r>
            <a:endParaRPr lang="en-US" sz="1800" b="1" dirty="0"/>
          </a:p>
          <a:p>
            <a:pPr>
              <a:defRPr/>
            </a:pPr>
            <a:r>
              <a:rPr lang="en-US" sz="1800" b="1" dirty="0" smtClean="0"/>
              <a:t>Demagogues </a:t>
            </a:r>
            <a:r>
              <a:rPr lang="en-US" sz="1800" b="1" dirty="0"/>
              <a:t>might have excessive </a:t>
            </a:r>
            <a:r>
              <a:rPr lang="en-US" sz="1800" b="1" dirty="0" smtClean="0"/>
              <a:t>appeal </a:t>
            </a:r>
            <a:r>
              <a:rPr lang="en-US" sz="1800" b="1" dirty="0"/>
              <a:t>to the </a:t>
            </a:r>
            <a:r>
              <a:rPr lang="en-US" sz="1800" b="1" dirty="0" smtClean="0"/>
              <a:t>masses</a:t>
            </a:r>
            <a:endParaRPr lang="en-US" sz="1800" b="1" dirty="0"/>
          </a:p>
          <a:p>
            <a:pPr>
              <a:defRPr/>
            </a:pPr>
            <a:r>
              <a:rPr lang="en-US" sz="1800" b="1" dirty="0" smtClean="0"/>
              <a:t>Illiteracy </a:t>
            </a:r>
            <a:r>
              <a:rPr lang="en-US" sz="1800" b="1" dirty="0"/>
              <a:t>was </a:t>
            </a:r>
            <a:r>
              <a:rPr lang="en-US" sz="1800" b="1" dirty="0" smtClean="0"/>
              <a:t>common</a:t>
            </a:r>
            <a:endParaRPr lang="en-US" sz="1800" b="1" dirty="0"/>
          </a:p>
          <a:p>
            <a:pPr>
              <a:defRPr/>
            </a:pPr>
            <a:r>
              <a:rPr lang="en-US" sz="1800" b="1" dirty="0" smtClean="0"/>
              <a:t>Communication </a:t>
            </a:r>
            <a:r>
              <a:rPr lang="en-US" sz="1800" b="1" dirty="0"/>
              <a:t>was </a:t>
            </a:r>
            <a:r>
              <a:rPr lang="en-US" sz="1800" b="1" dirty="0" smtClean="0"/>
              <a:t>poor</a:t>
            </a:r>
          </a:p>
          <a:p>
            <a:pPr>
              <a:defRPr/>
            </a:pPr>
            <a:endParaRPr lang="en-US" sz="1800" b="1" dirty="0" smtClean="0"/>
          </a:p>
          <a:p>
            <a:pPr>
              <a:buNone/>
            </a:pPr>
            <a:r>
              <a:rPr lang="en-US" sz="2000" b="1" dirty="0"/>
              <a:t>THE COMPROMISE:  THE ELECTORAL COLLEGE</a:t>
            </a:r>
          </a:p>
          <a:p>
            <a:r>
              <a:rPr lang="en-US" sz="1800" b="1" dirty="0"/>
              <a:t>The people had some input</a:t>
            </a:r>
          </a:p>
          <a:p>
            <a:r>
              <a:rPr lang="en-US" sz="1800" b="1" dirty="0" smtClean="0"/>
              <a:t>Large </a:t>
            </a:r>
            <a:r>
              <a:rPr lang="en-US" sz="1800" b="1" dirty="0"/>
              <a:t>states had a good amount of influence, but small states were protected by having a minimum of three electoral votes</a:t>
            </a:r>
          </a:p>
          <a:p>
            <a:r>
              <a:rPr lang="en-US" sz="1800" b="1" dirty="0" smtClean="0"/>
              <a:t>Small </a:t>
            </a:r>
            <a:r>
              <a:rPr lang="en-US" sz="1800" b="1" dirty="0"/>
              <a:t>states would also have a great deal of clout if the election were thrown into the House (and it was assumed that this would happen often since the two party system was not anticipated).  Under this scenario, a state has one vote and small states are therefore grossly </a:t>
            </a:r>
            <a:r>
              <a:rPr lang="en-US" sz="1800" b="1" dirty="0" err="1"/>
              <a:t>overweighted</a:t>
            </a:r>
            <a:r>
              <a:rPr lang="en-US" sz="1800" b="1" dirty="0"/>
              <a:t>.</a:t>
            </a:r>
          </a:p>
          <a:p>
            <a:pPr lvl="1">
              <a:defRPr/>
            </a:pPr>
            <a:endParaRPr lang="en-US" sz="1400" b="1" dirty="0"/>
          </a:p>
          <a:p>
            <a:endParaRPr lang="en-US" sz="1600" dirty="0"/>
          </a:p>
        </p:txBody>
      </p:sp>
      <p:sp>
        <p:nvSpPr>
          <p:cNvPr id="4" name="Slide Number Placeholder 3"/>
          <p:cNvSpPr>
            <a:spLocks noGrp="1"/>
          </p:cNvSpPr>
          <p:nvPr>
            <p:ph type="sldNum" sz="quarter" idx="12"/>
          </p:nvPr>
        </p:nvSpPr>
        <p:spPr/>
        <p:txBody>
          <a:bodyPr/>
          <a:lstStyle/>
          <a:p>
            <a:fld id="{A1B76A41-144B-B84B-8834-3DEC244DA6B3}" type="slidenum">
              <a:rPr lang="en-US" smtClean="0"/>
              <a:t>71</a:t>
            </a:fld>
            <a:endParaRPr lang="en-US"/>
          </a:p>
        </p:txBody>
      </p:sp>
    </p:spTree>
    <p:extLst>
      <p:ext uri="{BB962C8B-B14F-4D97-AF65-F5344CB8AC3E}">
        <p14:creationId xmlns:p14="http://schemas.microsoft.com/office/powerpoint/2010/main" val="25035139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5200"/>
          </a:xfrm>
        </p:spPr>
        <p:txBody>
          <a:bodyPr/>
          <a:lstStyle/>
          <a:p>
            <a:r>
              <a:rPr lang="en-US" b="1" dirty="0"/>
              <a:t>ELECTION OF THE PRESIDENT</a:t>
            </a:r>
            <a:endParaRPr lang="en-US" dirty="0"/>
          </a:p>
        </p:txBody>
      </p:sp>
      <p:sp>
        <p:nvSpPr>
          <p:cNvPr id="3" name="Content Placeholder 2"/>
          <p:cNvSpPr>
            <a:spLocks noGrp="1"/>
          </p:cNvSpPr>
          <p:nvPr>
            <p:ph idx="1"/>
          </p:nvPr>
        </p:nvSpPr>
        <p:spPr>
          <a:xfrm>
            <a:off x="457200" y="1079500"/>
            <a:ext cx="8229600" cy="5276850"/>
          </a:xfrm>
        </p:spPr>
        <p:txBody>
          <a:bodyPr>
            <a:noAutofit/>
          </a:bodyPr>
          <a:lstStyle/>
          <a:p>
            <a:pPr>
              <a:buNone/>
            </a:pPr>
            <a:r>
              <a:rPr lang="en-US" sz="1800" b="1" dirty="0" smtClean="0"/>
              <a:t>TERM OF OFFICE</a:t>
            </a:r>
          </a:p>
          <a:p>
            <a:r>
              <a:rPr lang="en-US" sz="1800" b="1" dirty="0" smtClean="0"/>
              <a:t>Four-year term</a:t>
            </a:r>
          </a:p>
          <a:p>
            <a:r>
              <a:rPr lang="en-US" sz="1800" b="1" dirty="0" smtClean="0"/>
              <a:t>Fear of an </a:t>
            </a:r>
            <a:r>
              <a:rPr lang="en-US" sz="1800" b="1" dirty="0"/>
              <a:t>unlimited number </a:t>
            </a:r>
            <a:r>
              <a:rPr lang="en-US" sz="1800" b="1" dirty="0" smtClean="0"/>
              <a:t>of terms </a:t>
            </a:r>
            <a:r>
              <a:rPr lang="en-US" sz="1800" b="1" dirty="0"/>
              <a:t>of office were quieted when Washington </a:t>
            </a:r>
            <a:r>
              <a:rPr lang="en-US" sz="1800" b="1" dirty="0" smtClean="0"/>
              <a:t>chose </a:t>
            </a:r>
            <a:r>
              <a:rPr lang="en-US" sz="1800" b="1" dirty="0"/>
              <a:t>not to run for a third </a:t>
            </a:r>
            <a:r>
              <a:rPr lang="en-US" sz="1800" b="1" dirty="0" smtClean="0"/>
              <a:t>term</a:t>
            </a:r>
          </a:p>
          <a:p>
            <a:r>
              <a:rPr lang="en-US" sz="1800" b="1" dirty="0" smtClean="0"/>
              <a:t>Precedent </a:t>
            </a:r>
            <a:r>
              <a:rPr lang="en-US" sz="1800" b="1" dirty="0"/>
              <a:t>was followed until </a:t>
            </a:r>
            <a:r>
              <a:rPr lang="en-US" sz="1800" b="1" dirty="0" smtClean="0"/>
              <a:t>1940 (FDR) -&gt; creation of 22</a:t>
            </a:r>
            <a:r>
              <a:rPr lang="en-US" sz="1800" b="1" baseline="30000" dirty="0" smtClean="0"/>
              <a:t>nd</a:t>
            </a:r>
            <a:r>
              <a:rPr lang="en-US" sz="1800" b="1" dirty="0" smtClean="0"/>
              <a:t> amendment</a:t>
            </a:r>
            <a:endParaRPr lang="en-US" sz="1800" b="1" dirty="0"/>
          </a:p>
          <a:p>
            <a:pPr marL="274320" indent="-274320">
              <a:buClr>
                <a:schemeClr val="accent3"/>
              </a:buClr>
              <a:buNone/>
              <a:defRPr/>
            </a:pPr>
            <a:endParaRPr lang="en-US" sz="1800" b="1" dirty="0" smtClean="0"/>
          </a:p>
          <a:p>
            <a:pPr marL="274320" indent="-274320">
              <a:buClr>
                <a:schemeClr val="accent3"/>
              </a:buClr>
              <a:buNone/>
              <a:defRPr/>
            </a:pPr>
            <a:r>
              <a:rPr lang="en-US" sz="1800" b="1" dirty="0" smtClean="0"/>
              <a:t>QUALIFICATIONS</a:t>
            </a:r>
            <a:endParaRPr lang="en-US" sz="1800" b="1" dirty="0"/>
          </a:p>
          <a:p>
            <a:pPr>
              <a:defRPr/>
            </a:pPr>
            <a:r>
              <a:rPr lang="en-US" sz="1800" b="1" dirty="0"/>
              <a:t>Natural-born citizen</a:t>
            </a:r>
          </a:p>
          <a:p>
            <a:pPr>
              <a:defRPr/>
            </a:pPr>
            <a:r>
              <a:rPr lang="en-US" sz="1800" b="1" dirty="0"/>
              <a:t>At least 35 years of age</a:t>
            </a:r>
          </a:p>
          <a:p>
            <a:pPr>
              <a:defRPr/>
            </a:pPr>
            <a:r>
              <a:rPr lang="en-US" sz="1800" b="1" dirty="0"/>
              <a:t>Residency for at least 14 years</a:t>
            </a:r>
          </a:p>
          <a:p>
            <a:pPr marL="0" indent="0" fontAlgn="base" hangingPunct="0">
              <a:buNone/>
            </a:pPr>
            <a:endParaRPr lang="en-US" sz="1800" b="1" dirty="0"/>
          </a:p>
          <a:p>
            <a:pPr marL="0" indent="0" fontAlgn="base" hangingPunct="0">
              <a:buNone/>
            </a:pPr>
            <a:r>
              <a:rPr lang="en-US" sz="1800" b="1" dirty="0"/>
              <a:t>SELECTION</a:t>
            </a:r>
            <a:endParaRPr lang="en-US" sz="1800" dirty="0"/>
          </a:p>
          <a:p>
            <a:pPr lvl="0" fontAlgn="base" hangingPunct="0"/>
            <a:r>
              <a:rPr lang="en-US" sz="1800" b="1" dirty="0"/>
              <a:t>Elected in November in years divisible by 4</a:t>
            </a:r>
          </a:p>
          <a:p>
            <a:pPr lvl="0" fontAlgn="base" hangingPunct="0"/>
            <a:r>
              <a:rPr lang="en-US" sz="1800" b="1" dirty="0"/>
              <a:t>People &gt;&gt; Electors &gt;&gt; President</a:t>
            </a:r>
          </a:p>
          <a:p>
            <a:pPr lvl="0" fontAlgn="base" hangingPunct="0"/>
            <a:r>
              <a:rPr lang="en-US" sz="1800" b="1" dirty="0"/>
              <a:t>Electoral votes counted on January 6</a:t>
            </a:r>
          </a:p>
          <a:p>
            <a:pPr lvl="0" fontAlgn="base" hangingPunct="0"/>
            <a:r>
              <a:rPr lang="en-US" sz="1800" b="1" dirty="0"/>
              <a:t>President inaugurated on January 20 (established by the 20</a:t>
            </a:r>
            <a:r>
              <a:rPr lang="en-US" sz="1800" b="1" baseline="30000" dirty="0"/>
              <a:t>th</a:t>
            </a:r>
            <a:r>
              <a:rPr lang="en-US" sz="1800" b="1" dirty="0"/>
              <a:t> amendment)</a:t>
            </a: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72</a:t>
            </a:fld>
            <a:endParaRPr lang="en-US"/>
          </a:p>
        </p:txBody>
      </p:sp>
    </p:spTree>
    <p:extLst>
      <p:ext uri="{BB962C8B-B14F-4D97-AF65-F5344CB8AC3E}">
        <p14:creationId xmlns:p14="http://schemas.microsoft.com/office/powerpoint/2010/main" val="7081055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TERM OF OFFICE</a:t>
            </a:r>
            <a:endParaRPr lang="en-US" dirty="0"/>
          </a:p>
        </p:txBody>
      </p:sp>
      <p:sp>
        <p:nvSpPr>
          <p:cNvPr id="3" name="Content Placeholder 2"/>
          <p:cNvSpPr>
            <a:spLocks noGrp="1"/>
          </p:cNvSpPr>
          <p:nvPr>
            <p:ph idx="1"/>
          </p:nvPr>
        </p:nvSpPr>
        <p:spPr>
          <a:xfrm>
            <a:off x="228600" y="1143000"/>
            <a:ext cx="8610600" cy="5410200"/>
          </a:xfrm>
        </p:spPr>
        <p:txBody>
          <a:bodyPr>
            <a:noAutofit/>
          </a:bodyPr>
          <a:lstStyle/>
          <a:p>
            <a:pPr fontAlgn="base" hangingPunct="0"/>
            <a:r>
              <a:rPr lang="en-US" sz="2000" b="1" dirty="0"/>
              <a:t>Four years</a:t>
            </a:r>
            <a:endParaRPr lang="en-US" sz="2400" b="1" dirty="0"/>
          </a:p>
          <a:p>
            <a:pPr fontAlgn="base" hangingPunct="0"/>
            <a:r>
              <a:rPr lang="en-US" sz="2000" b="1" dirty="0"/>
              <a:t>Maximum of two elected terms</a:t>
            </a:r>
            <a:endParaRPr lang="en-US" sz="2400" b="1" dirty="0"/>
          </a:p>
          <a:p>
            <a:pPr lvl="1" fontAlgn="base" hangingPunct="0"/>
            <a:r>
              <a:rPr lang="en-US" sz="1800" b="1" dirty="0"/>
              <a:t>Amendment 22 institutionalized Washington’s precedent.</a:t>
            </a:r>
          </a:p>
          <a:p>
            <a:pPr lvl="1" fontAlgn="base" hangingPunct="0"/>
            <a:r>
              <a:rPr lang="en-US" sz="1800" b="1" dirty="0"/>
              <a:t>Passage of 22</a:t>
            </a:r>
            <a:r>
              <a:rPr lang="en-US" sz="1800" b="1" baseline="30000" dirty="0"/>
              <a:t>nd</a:t>
            </a:r>
            <a:r>
              <a:rPr lang="en-US" sz="1800" b="1" dirty="0"/>
              <a:t> </a:t>
            </a:r>
            <a:r>
              <a:rPr lang="en-US" sz="1800" b="1" dirty="0" smtClean="0"/>
              <a:t>Amendment (1951) </a:t>
            </a:r>
            <a:r>
              <a:rPr lang="en-US" sz="1800" b="1" dirty="0"/>
              <a:t>was due to the Republican congress’ concern over future FDR’s.</a:t>
            </a:r>
          </a:p>
          <a:p>
            <a:pPr lvl="1" fontAlgn="base" hangingPunct="0"/>
            <a:r>
              <a:rPr lang="en-US" sz="1800" b="1" dirty="0"/>
              <a:t>Possible to serve just less than 10 years in office if a V.P. becomes President just after the midpoint of a President’s term of office.  </a:t>
            </a:r>
          </a:p>
          <a:p>
            <a:pPr lvl="2" fontAlgn="base" hangingPunct="0"/>
            <a:r>
              <a:rPr lang="en-US" sz="1800" b="1" dirty="0"/>
              <a:t>If a V.P. serves </a:t>
            </a:r>
            <a:r>
              <a:rPr lang="en-US" sz="1800" b="1" u="sng" dirty="0"/>
              <a:t>less</a:t>
            </a:r>
            <a:r>
              <a:rPr lang="en-US" sz="1800" b="1" dirty="0"/>
              <a:t> than half of a President’s term, he can be elected to the presidency twice.  </a:t>
            </a:r>
          </a:p>
          <a:p>
            <a:pPr lvl="2" fontAlgn="base" hangingPunct="0"/>
            <a:r>
              <a:rPr lang="en-US" sz="1800" b="1" dirty="0"/>
              <a:t>If a V.P. serves </a:t>
            </a:r>
            <a:r>
              <a:rPr lang="en-US" sz="1800" b="1" u="sng" dirty="0"/>
              <a:t>more</a:t>
            </a:r>
            <a:r>
              <a:rPr lang="en-US" sz="1800" b="1" dirty="0"/>
              <a:t> than half of a President’s term, he can be elected to the presidency only once.</a:t>
            </a:r>
          </a:p>
          <a:p>
            <a:pPr lvl="1" fontAlgn="base" hangingPunct="0"/>
            <a:r>
              <a:rPr lang="en-US" sz="1800" b="1" dirty="0"/>
              <a:t>Lyndon Johnson succeeded JFK in 1963, and was therefore eligible to be elected twice.</a:t>
            </a:r>
          </a:p>
          <a:p>
            <a:pPr lvl="1" fontAlgn="base" hangingPunct="0"/>
            <a:r>
              <a:rPr lang="en-US" sz="1800" b="1" dirty="0"/>
              <a:t>Gerald Ford succeeded Nixon in 1974, and was therefore eligible to be elected only once.</a:t>
            </a:r>
          </a:p>
        </p:txBody>
      </p:sp>
      <p:sp>
        <p:nvSpPr>
          <p:cNvPr id="4" name="Slide Number Placeholder 3"/>
          <p:cNvSpPr>
            <a:spLocks noGrp="1"/>
          </p:cNvSpPr>
          <p:nvPr>
            <p:ph type="sldNum" sz="quarter" idx="12"/>
          </p:nvPr>
        </p:nvSpPr>
        <p:spPr/>
        <p:txBody>
          <a:bodyPr/>
          <a:lstStyle/>
          <a:p>
            <a:fld id="{A1B76A41-144B-B84B-8834-3DEC244DA6B3}" type="slidenum">
              <a:rPr lang="en-US" smtClean="0"/>
              <a:t>73</a:t>
            </a:fld>
            <a:endParaRPr lang="en-US"/>
          </a:p>
        </p:txBody>
      </p:sp>
    </p:spTree>
    <p:extLst>
      <p:ext uri="{BB962C8B-B14F-4D97-AF65-F5344CB8AC3E}">
        <p14:creationId xmlns:p14="http://schemas.microsoft.com/office/powerpoint/2010/main" val="25996951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SUCCESSION</a:t>
            </a:r>
            <a:endParaRPr lang="en-US" dirty="0"/>
          </a:p>
        </p:txBody>
      </p:sp>
      <p:sp>
        <p:nvSpPr>
          <p:cNvPr id="3" name="Content Placeholder 2"/>
          <p:cNvSpPr>
            <a:spLocks noGrp="1"/>
          </p:cNvSpPr>
          <p:nvPr>
            <p:ph idx="1"/>
          </p:nvPr>
        </p:nvSpPr>
        <p:spPr>
          <a:xfrm>
            <a:off x="279400" y="990600"/>
            <a:ext cx="8674100" cy="5562600"/>
          </a:xfrm>
        </p:spPr>
        <p:txBody>
          <a:bodyPr>
            <a:noAutofit/>
          </a:bodyPr>
          <a:lstStyle/>
          <a:p>
            <a:pPr marL="0" indent="0">
              <a:buNone/>
              <a:defRPr/>
            </a:pPr>
            <a:r>
              <a:rPr lang="en-US" sz="1800" b="1" dirty="0"/>
              <a:t>If office of presidency is </a:t>
            </a:r>
            <a:r>
              <a:rPr lang="en-US" sz="1800" b="1" dirty="0" smtClean="0"/>
              <a:t>vacant due </a:t>
            </a:r>
            <a:r>
              <a:rPr lang="en-US" sz="1800" b="1" dirty="0"/>
              <a:t>to death, resignation, </a:t>
            </a:r>
            <a:r>
              <a:rPr lang="en-US" sz="1800" b="1" dirty="0" smtClean="0"/>
              <a:t>or impeachment </a:t>
            </a:r>
            <a:r>
              <a:rPr lang="en-US" sz="1800" b="1" dirty="0"/>
              <a:t>and removal</a:t>
            </a:r>
            <a:r>
              <a:rPr lang="en-US" sz="1800" b="1" dirty="0" smtClean="0"/>
              <a:t>, the </a:t>
            </a:r>
            <a:r>
              <a:rPr lang="en-US" sz="1800" b="1" dirty="0"/>
              <a:t>V.P. becomes President.   </a:t>
            </a:r>
            <a:endParaRPr lang="en-US" sz="1800" b="1" dirty="0" smtClean="0"/>
          </a:p>
          <a:p>
            <a:pPr>
              <a:defRPr/>
            </a:pPr>
            <a:r>
              <a:rPr lang="en-US" sz="1600" b="1" dirty="0" smtClean="0"/>
              <a:t>He in </a:t>
            </a:r>
            <a:r>
              <a:rPr lang="en-US" sz="1600" b="1" dirty="0"/>
              <a:t>turn nominates, and </a:t>
            </a:r>
            <a:r>
              <a:rPr lang="en-US" sz="1600" b="1" dirty="0" smtClean="0"/>
              <a:t>Congress confirms</a:t>
            </a:r>
            <a:r>
              <a:rPr lang="en-US" sz="1600" b="1" dirty="0"/>
              <a:t>, a new </a:t>
            </a:r>
            <a:r>
              <a:rPr lang="en-US" sz="1600" b="1" dirty="0" smtClean="0"/>
              <a:t>VP.  </a:t>
            </a:r>
          </a:p>
          <a:p>
            <a:pPr marL="457200" lvl="1" indent="0">
              <a:buNone/>
              <a:defRPr/>
            </a:pPr>
            <a:endParaRPr lang="en-US" sz="1400" b="1" dirty="0" smtClean="0"/>
          </a:p>
          <a:p>
            <a:pPr marL="0" indent="0">
              <a:buNone/>
              <a:defRPr/>
            </a:pPr>
            <a:r>
              <a:rPr lang="en-US" sz="1800" b="1" dirty="0" smtClean="0"/>
              <a:t>If </a:t>
            </a:r>
            <a:r>
              <a:rPr lang="en-US" sz="1800" b="1" dirty="0"/>
              <a:t>V.P. </a:t>
            </a:r>
            <a:r>
              <a:rPr lang="en-US" sz="1800" b="1" dirty="0" smtClean="0"/>
              <a:t>dies before </a:t>
            </a:r>
            <a:r>
              <a:rPr lang="en-US" sz="1800" b="1" dirty="0"/>
              <a:t>his inauguration </a:t>
            </a:r>
            <a:r>
              <a:rPr lang="en-US" sz="1800" b="1" dirty="0" smtClean="0"/>
              <a:t>as President</a:t>
            </a:r>
            <a:r>
              <a:rPr lang="en-US" sz="1800" b="1" dirty="0"/>
              <a:t>, the line of succession </a:t>
            </a:r>
            <a:r>
              <a:rPr lang="en-US" sz="1800" b="1" dirty="0" smtClean="0"/>
              <a:t>is as </a:t>
            </a:r>
            <a:r>
              <a:rPr lang="en-US" sz="1800" b="1" dirty="0"/>
              <a:t>follows:  </a:t>
            </a:r>
            <a:endParaRPr lang="en-US" sz="1800" b="1" dirty="0" smtClean="0"/>
          </a:p>
          <a:p>
            <a:pPr>
              <a:defRPr/>
            </a:pPr>
            <a:r>
              <a:rPr lang="en-US" sz="1600" b="1" dirty="0" smtClean="0"/>
              <a:t>Speaker</a:t>
            </a:r>
            <a:r>
              <a:rPr lang="en-US" sz="1600" b="1" dirty="0"/>
              <a:t>, </a:t>
            </a:r>
            <a:endParaRPr lang="en-US" sz="1600" b="1" dirty="0" smtClean="0"/>
          </a:p>
          <a:p>
            <a:pPr>
              <a:defRPr/>
            </a:pPr>
            <a:r>
              <a:rPr lang="en-US" sz="1600" b="1" dirty="0" smtClean="0"/>
              <a:t>Senate President Pro </a:t>
            </a:r>
            <a:r>
              <a:rPr lang="en-US" sz="1600" b="1" dirty="0"/>
              <a:t>Tem, </a:t>
            </a:r>
            <a:endParaRPr lang="en-US" sz="1600" b="1" dirty="0" smtClean="0"/>
          </a:p>
          <a:p>
            <a:pPr>
              <a:defRPr/>
            </a:pPr>
            <a:r>
              <a:rPr lang="en-US" sz="1600" b="1" dirty="0" smtClean="0"/>
              <a:t>Sec</a:t>
            </a:r>
            <a:r>
              <a:rPr lang="en-US" sz="1600" b="1" dirty="0"/>
              <a:t>. of State, </a:t>
            </a:r>
            <a:endParaRPr lang="en-US" sz="1600" b="1" dirty="0" smtClean="0"/>
          </a:p>
          <a:p>
            <a:pPr>
              <a:defRPr/>
            </a:pPr>
            <a:r>
              <a:rPr lang="en-US" sz="1600" b="1" dirty="0" smtClean="0"/>
              <a:t>Sec</a:t>
            </a:r>
            <a:r>
              <a:rPr lang="en-US" sz="1600" b="1" dirty="0"/>
              <a:t>. of Treasury</a:t>
            </a:r>
            <a:r>
              <a:rPr lang="en-US" sz="1600" b="1" dirty="0" smtClean="0"/>
              <a:t>, </a:t>
            </a:r>
          </a:p>
          <a:p>
            <a:pPr>
              <a:defRPr/>
            </a:pPr>
            <a:r>
              <a:rPr lang="en-US" sz="1600" b="1" dirty="0" smtClean="0"/>
              <a:t>Sec</a:t>
            </a:r>
            <a:r>
              <a:rPr lang="en-US" sz="1600" b="1" dirty="0"/>
              <a:t>. of Defense, </a:t>
            </a:r>
            <a:endParaRPr lang="en-US" sz="1600" b="1" dirty="0" smtClean="0"/>
          </a:p>
          <a:p>
            <a:pPr>
              <a:defRPr/>
            </a:pPr>
            <a:r>
              <a:rPr lang="en-US" sz="1600" b="1" dirty="0" smtClean="0"/>
              <a:t>and </a:t>
            </a:r>
            <a:r>
              <a:rPr lang="en-US" sz="1600" b="1" dirty="0"/>
              <a:t>then the </a:t>
            </a:r>
            <a:r>
              <a:rPr lang="en-US" sz="1600" b="1" dirty="0" smtClean="0"/>
              <a:t>other Cabinet </a:t>
            </a:r>
            <a:r>
              <a:rPr lang="en-US" sz="1600" b="1" dirty="0"/>
              <a:t>secretaries in the order of </a:t>
            </a:r>
            <a:r>
              <a:rPr lang="en-US" sz="1600" b="1" dirty="0" smtClean="0"/>
              <a:t>the creation </a:t>
            </a:r>
            <a:r>
              <a:rPr lang="en-US" sz="1600" b="1" dirty="0"/>
              <a:t>of their offices.  (</a:t>
            </a:r>
            <a:r>
              <a:rPr lang="en-US" sz="1600" b="1" dirty="0" smtClean="0"/>
              <a:t>Presidential Succession </a:t>
            </a:r>
            <a:r>
              <a:rPr lang="en-US" sz="1600" b="1" dirty="0"/>
              <a:t>Act of 1947</a:t>
            </a:r>
            <a:r>
              <a:rPr lang="en-US" sz="1600" b="1" dirty="0" smtClean="0"/>
              <a:t>)</a:t>
            </a:r>
          </a:p>
          <a:p>
            <a:pPr lvl="1">
              <a:defRPr/>
            </a:pPr>
            <a:endParaRPr lang="en-US" sz="1400" b="1" dirty="0" smtClean="0"/>
          </a:p>
          <a:p>
            <a:pPr marL="0" indent="0">
              <a:buNone/>
              <a:defRPr/>
            </a:pPr>
            <a:r>
              <a:rPr lang="en-US" sz="1800" b="1" dirty="0"/>
              <a:t>If the President is </a:t>
            </a:r>
            <a:r>
              <a:rPr lang="en-US" sz="1800" b="1" u="sng" dirty="0"/>
              <a:t>disabled</a:t>
            </a:r>
            <a:r>
              <a:rPr lang="en-US" sz="1800" b="1" dirty="0"/>
              <a:t>, the 25th Amendment applies:</a:t>
            </a:r>
          </a:p>
          <a:p>
            <a:pPr>
              <a:defRPr/>
            </a:pPr>
            <a:r>
              <a:rPr lang="en-US" sz="1600" b="1" dirty="0" smtClean="0"/>
              <a:t>The </a:t>
            </a:r>
            <a:r>
              <a:rPr lang="en-US" sz="1600" b="1" dirty="0"/>
              <a:t>President informs the Congress of disability and the V.P. becomes </a:t>
            </a:r>
            <a:r>
              <a:rPr lang="en-US" sz="1600" b="1" u="sng" dirty="0"/>
              <a:t>Acting President</a:t>
            </a:r>
            <a:r>
              <a:rPr lang="en-US" sz="1600" b="1" dirty="0"/>
              <a:t>.</a:t>
            </a:r>
            <a:r>
              <a:rPr lang="en-US" sz="1600" b="1" u="sng" dirty="0"/>
              <a:t>  </a:t>
            </a:r>
          </a:p>
          <a:p>
            <a:pPr>
              <a:defRPr/>
            </a:pPr>
            <a:r>
              <a:rPr lang="en-US" sz="1600" b="1" dirty="0" smtClean="0"/>
              <a:t>If </a:t>
            </a:r>
            <a:r>
              <a:rPr lang="en-US" sz="1600" b="1" dirty="0"/>
              <a:t>the President is unable to inform Congress (e.g., coma), the V.P. and a majority of Cabinet secretaries can go to the Congress and receive approval for the V.P. to become Acting President.</a:t>
            </a:r>
          </a:p>
          <a:p>
            <a:pPr>
              <a:defRPr/>
            </a:pPr>
            <a:r>
              <a:rPr lang="en-US" sz="1600" b="1" dirty="0" smtClean="0"/>
              <a:t>In </a:t>
            </a:r>
            <a:r>
              <a:rPr lang="en-US" sz="1600" b="1" dirty="0"/>
              <a:t>either case, the President regains powers by informing the Congress of his intent to return.  In case of dispute, Congress has the power to decide who shall be President.</a:t>
            </a:r>
          </a:p>
          <a:p>
            <a:pPr lvl="1">
              <a:defRPr/>
            </a:pPr>
            <a:endParaRPr lang="en-US" sz="1200" b="1" dirty="0"/>
          </a:p>
          <a:p>
            <a:endParaRPr lang="en-US" sz="1400" dirty="0"/>
          </a:p>
        </p:txBody>
      </p:sp>
      <p:sp>
        <p:nvSpPr>
          <p:cNvPr id="4" name="Slide Number Placeholder 3"/>
          <p:cNvSpPr>
            <a:spLocks noGrp="1"/>
          </p:cNvSpPr>
          <p:nvPr>
            <p:ph type="sldNum" sz="quarter" idx="12"/>
          </p:nvPr>
        </p:nvSpPr>
        <p:spPr/>
        <p:txBody>
          <a:bodyPr/>
          <a:lstStyle/>
          <a:p>
            <a:fld id="{A1B76A41-144B-B84B-8834-3DEC244DA6B3}" type="slidenum">
              <a:rPr lang="en-US" smtClean="0"/>
              <a:t>74</a:t>
            </a:fld>
            <a:endParaRPr lang="en-US"/>
          </a:p>
        </p:txBody>
      </p:sp>
    </p:spTree>
    <p:extLst>
      <p:ext uri="{BB962C8B-B14F-4D97-AF65-F5344CB8AC3E}">
        <p14:creationId xmlns:p14="http://schemas.microsoft.com/office/powerpoint/2010/main" val="14621041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9"/>
            <a:ext cx="8229600" cy="576262"/>
          </a:xfrm>
        </p:spPr>
        <p:txBody>
          <a:bodyPr>
            <a:noAutofit/>
          </a:bodyPr>
          <a:lstStyle/>
          <a:p>
            <a:r>
              <a:rPr lang="en-US" sz="2400" b="1" dirty="0" smtClean="0"/>
              <a:t>NON-CONSTITUTIONAL SOURCES OF PRESIDENTIAL POWER</a:t>
            </a:r>
            <a:endParaRPr lang="en-US" sz="2400" dirty="0"/>
          </a:p>
        </p:txBody>
      </p:sp>
      <p:sp>
        <p:nvSpPr>
          <p:cNvPr id="3" name="Content Placeholder 2"/>
          <p:cNvSpPr>
            <a:spLocks noGrp="1"/>
          </p:cNvSpPr>
          <p:nvPr>
            <p:ph idx="1"/>
          </p:nvPr>
        </p:nvSpPr>
        <p:spPr>
          <a:xfrm>
            <a:off x="292100" y="901699"/>
            <a:ext cx="8585200" cy="5819775"/>
          </a:xfrm>
        </p:spPr>
        <p:txBody>
          <a:bodyPr>
            <a:noAutofit/>
          </a:bodyPr>
          <a:lstStyle/>
          <a:p>
            <a:pPr marL="0" indent="0">
              <a:lnSpc>
                <a:spcPct val="120000"/>
              </a:lnSpc>
              <a:buNone/>
              <a:defRPr/>
            </a:pPr>
            <a:r>
              <a:rPr lang="en-US" sz="1200" b="1" dirty="0" smtClean="0"/>
              <a:t>Unity </a:t>
            </a:r>
            <a:r>
              <a:rPr lang="en-US" sz="1200" b="1" dirty="0"/>
              <a:t>of the office:  the office is held </a:t>
            </a:r>
            <a:r>
              <a:rPr lang="en-US" sz="1200" b="1" dirty="0" smtClean="0"/>
              <a:t>by one </a:t>
            </a:r>
            <a:r>
              <a:rPr lang="en-US" sz="1200" b="1" dirty="0"/>
              <a:t>man, as opposed to the </a:t>
            </a:r>
            <a:r>
              <a:rPr lang="en-US" sz="1200" b="1" dirty="0" smtClean="0"/>
              <a:t>535-member Congress</a:t>
            </a:r>
            <a:r>
              <a:rPr lang="en-US" sz="1200" b="1" dirty="0"/>
              <a:t>.	</a:t>
            </a:r>
            <a:endParaRPr lang="en-US" sz="1200" b="1" dirty="0" smtClean="0"/>
          </a:p>
          <a:p>
            <a:pPr marL="0" indent="0">
              <a:lnSpc>
                <a:spcPct val="120000"/>
              </a:lnSpc>
              <a:buNone/>
              <a:defRPr/>
            </a:pPr>
            <a:endParaRPr lang="en-US" sz="1200" b="1" dirty="0"/>
          </a:p>
          <a:p>
            <a:pPr marL="0" indent="0">
              <a:lnSpc>
                <a:spcPct val="120000"/>
              </a:lnSpc>
              <a:buNone/>
              <a:defRPr/>
            </a:pPr>
            <a:r>
              <a:rPr lang="en-US" sz="1200" b="1" dirty="0"/>
              <a:t>Presidential character and personality</a:t>
            </a:r>
            <a:r>
              <a:rPr lang="en-US" sz="1200" b="1" dirty="0" smtClean="0"/>
              <a:t>:  Strong </a:t>
            </a:r>
            <a:r>
              <a:rPr lang="en-US" sz="1200" b="1" dirty="0"/>
              <a:t>personalities such as the </a:t>
            </a:r>
            <a:r>
              <a:rPr lang="en-US" sz="1200" b="1" dirty="0" smtClean="0"/>
              <a:t>Roosevelt’s and </a:t>
            </a:r>
            <a:r>
              <a:rPr lang="en-US" sz="1200" b="1" dirty="0" err="1"/>
              <a:t>LBJ</a:t>
            </a:r>
            <a:r>
              <a:rPr lang="en-US" sz="1200" b="1" dirty="0"/>
              <a:t> can have great impact</a:t>
            </a:r>
            <a:r>
              <a:rPr lang="en-US" sz="1200" b="1" dirty="0" smtClean="0"/>
              <a:t>.</a:t>
            </a:r>
          </a:p>
          <a:p>
            <a:pPr marL="0" indent="0">
              <a:lnSpc>
                <a:spcPct val="120000"/>
              </a:lnSpc>
              <a:buNone/>
              <a:defRPr/>
            </a:pPr>
            <a:endParaRPr lang="en-US" sz="1200" b="1" dirty="0"/>
          </a:p>
          <a:p>
            <a:pPr marL="0" indent="0">
              <a:lnSpc>
                <a:spcPct val="120000"/>
              </a:lnSpc>
              <a:buNone/>
              <a:defRPr/>
            </a:pPr>
            <a:r>
              <a:rPr lang="en-US" sz="1200" b="1" dirty="0" smtClean="0"/>
              <a:t>Growing </a:t>
            </a:r>
            <a:r>
              <a:rPr lang="en-US" sz="1200" b="1" dirty="0"/>
              <a:t>complexity of society:  </a:t>
            </a:r>
            <a:r>
              <a:rPr lang="en-US" sz="1200" b="1" dirty="0" smtClean="0"/>
              <a:t>With a </a:t>
            </a:r>
            <a:r>
              <a:rPr lang="en-US" sz="1200" b="1" dirty="0"/>
              <a:t>highly industrial and </a:t>
            </a:r>
            <a:r>
              <a:rPr lang="en-US" sz="1200" b="1" dirty="0" smtClean="0"/>
              <a:t>technological society</a:t>
            </a:r>
            <a:r>
              <a:rPr lang="en-US" sz="1200" b="1" dirty="0"/>
              <a:t>, people have demanded that </a:t>
            </a:r>
            <a:r>
              <a:rPr lang="en-US" sz="1200" b="1" dirty="0" smtClean="0"/>
              <a:t>the federal </a:t>
            </a:r>
            <a:r>
              <a:rPr lang="en-US" sz="1200" b="1" dirty="0"/>
              <a:t>government play a larger role </a:t>
            </a:r>
            <a:r>
              <a:rPr lang="en-US" sz="1200" b="1" dirty="0" smtClean="0"/>
              <a:t>in areas </a:t>
            </a:r>
            <a:r>
              <a:rPr lang="en-US" sz="1200" b="1" dirty="0"/>
              <a:t>of public concern, e.g., pollution</a:t>
            </a:r>
            <a:r>
              <a:rPr lang="en-US" sz="1200" b="1" dirty="0" smtClean="0"/>
              <a:t>, labor </a:t>
            </a:r>
            <a:r>
              <a:rPr lang="en-US" sz="1200" b="1" dirty="0"/>
              <a:t>issues, air travel safety.  </a:t>
            </a:r>
            <a:r>
              <a:rPr lang="en-US" sz="1200" b="1" dirty="0" smtClean="0"/>
              <a:t>The executive </a:t>
            </a:r>
            <a:r>
              <a:rPr lang="en-US" sz="1200" b="1" dirty="0"/>
              <a:t>branch has thus grown </a:t>
            </a:r>
            <a:r>
              <a:rPr lang="en-US" sz="1200" b="1" dirty="0" smtClean="0"/>
              <a:t>to meet </a:t>
            </a:r>
            <a:r>
              <a:rPr lang="en-US" sz="1200" b="1" dirty="0"/>
              <a:t>those public </a:t>
            </a:r>
            <a:r>
              <a:rPr lang="en-US" sz="1200" b="1" dirty="0" smtClean="0"/>
              <a:t>demands.</a:t>
            </a:r>
          </a:p>
          <a:p>
            <a:pPr marL="0" indent="0">
              <a:lnSpc>
                <a:spcPct val="120000"/>
              </a:lnSpc>
              <a:buNone/>
              <a:defRPr/>
            </a:pPr>
            <a:endParaRPr lang="en-US" sz="1200" b="1" dirty="0" smtClean="0"/>
          </a:p>
          <a:p>
            <a:pPr marL="0" indent="0">
              <a:lnSpc>
                <a:spcPct val="120000"/>
              </a:lnSpc>
              <a:buNone/>
              <a:defRPr/>
            </a:pPr>
            <a:r>
              <a:rPr lang="en-US" sz="1200" b="1" dirty="0" smtClean="0"/>
              <a:t>Congressional </a:t>
            </a:r>
            <a:r>
              <a:rPr lang="en-US" sz="1200" b="1" dirty="0"/>
              <a:t>delegation of authority to the executive branch.</a:t>
            </a:r>
          </a:p>
          <a:p>
            <a:pPr>
              <a:lnSpc>
                <a:spcPct val="120000"/>
              </a:lnSpc>
              <a:defRPr/>
            </a:pPr>
            <a:r>
              <a:rPr lang="en-US" sz="1200" b="1" dirty="0"/>
              <a:t>Congress often writes broadly worded legislation and lets executive agencies “fill in the holes.” </a:t>
            </a:r>
          </a:p>
          <a:p>
            <a:pPr>
              <a:lnSpc>
                <a:spcPct val="120000"/>
              </a:lnSpc>
              <a:defRPr/>
            </a:pPr>
            <a:r>
              <a:rPr lang="en-US" sz="1200" b="1" dirty="0" smtClean="0"/>
              <a:t>Congress </a:t>
            </a:r>
            <a:r>
              <a:rPr lang="en-US" sz="1200" b="1" dirty="0"/>
              <a:t>often bows to presidential demands in time of economic or foreign crisis. </a:t>
            </a:r>
          </a:p>
          <a:p>
            <a:pPr>
              <a:lnSpc>
                <a:spcPct val="120000"/>
              </a:lnSpc>
              <a:defRPr/>
            </a:pPr>
            <a:r>
              <a:rPr lang="en-US" sz="1200" b="1" dirty="0" smtClean="0"/>
              <a:t>Congress </a:t>
            </a:r>
            <a:r>
              <a:rPr lang="en-US" sz="1200" b="1" dirty="0"/>
              <a:t>often bows to the President when he can proclaim a mandate from the people after a large electoral victory, e.g., Reagan insisting upon tax cuts and higher defense spending after the 1980 election</a:t>
            </a:r>
            <a:r>
              <a:rPr lang="en-US" sz="1200" b="1" dirty="0" smtClean="0"/>
              <a:t>.</a:t>
            </a:r>
          </a:p>
          <a:p>
            <a:pPr lvl="1">
              <a:lnSpc>
                <a:spcPct val="120000"/>
              </a:lnSpc>
              <a:defRPr/>
            </a:pPr>
            <a:endParaRPr lang="en-US" sz="1200" b="1" dirty="0"/>
          </a:p>
          <a:p>
            <a:pPr marL="0" indent="0">
              <a:lnSpc>
                <a:spcPct val="120000"/>
              </a:lnSpc>
              <a:buNone/>
              <a:defRPr/>
            </a:pPr>
            <a:r>
              <a:rPr lang="en-US" sz="1200" b="1" dirty="0"/>
              <a:t>Development of the mass media casts the President into the public eye </a:t>
            </a:r>
            <a:r>
              <a:rPr lang="en-US" sz="1200" b="1" dirty="0">
                <a:sym typeface="Wingdings" pitchFamily="2" charset="2"/>
              </a:rPr>
              <a:t>-&gt;</a:t>
            </a:r>
            <a:r>
              <a:rPr lang="en-US" sz="1200" b="1" dirty="0"/>
              <a:t> use of TV as the “electronic throne.”</a:t>
            </a:r>
          </a:p>
          <a:p>
            <a:pPr>
              <a:lnSpc>
                <a:spcPct val="120000"/>
              </a:lnSpc>
              <a:defRPr/>
            </a:pPr>
            <a:r>
              <a:rPr lang="en-US" sz="1200" b="1" dirty="0"/>
              <a:t>Special addresses, press conferences, Saturday morning radio chats, photo opportunities, sound bites, staged events, “going public.”</a:t>
            </a:r>
          </a:p>
          <a:p>
            <a:pPr marL="457200" lvl="1" indent="0">
              <a:lnSpc>
                <a:spcPct val="120000"/>
              </a:lnSpc>
              <a:buNone/>
              <a:defRPr/>
            </a:pPr>
            <a:endParaRPr lang="en-US" sz="1200" b="1" dirty="0"/>
          </a:p>
          <a:p>
            <a:pPr marL="0" indent="0">
              <a:lnSpc>
                <a:spcPct val="120000"/>
              </a:lnSpc>
              <a:buNone/>
              <a:defRPr/>
            </a:pPr>
            <a:r>
              <a:rPr lang="en-US" sz="1200" b="1" dirty="0"/>
              <a:t>Emergence of the U.S. as the great superpower after WWII. </a:t>
            </a:r>
          </a:p>
          <a:p>
            <a:pPr>
              <a:lnSpc>
                <a:spcPct val="120000"/>
              </a:lnSpc>
              <a:defRPr/>
            </a:pPr>
            <a:r>
              <a:rPr lang="en-US" sz="1200" b="1" dirty="0"/>
              <a:t>Development of the Cold War placed the U.S. into a virtual non-stop crisis situation after 1945 -&gt; assumption of great powers by the President to deal with various foreign crises.</a:t>
            </a:r>
          </a:p>
          <a:p>
            <a:pPr>
              <a:lnSpc>
                <a:spcPct val="120000"/>
              </a:lnSpc>
              <a:defRPr/>
            </a:pPr>
            <a:endParaRPr lang="en-US" b="1" dirty="0"/>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75</a:t>
            </a:fld>
            <a:endParaRPr lang="en-US"/>
          </a:p>
        </p:txBody>
      </p:sp>
    </p:spTree>
    <p:extLst>
      <p:ext uri="{BB962C8B-B14F-4D97-AF65-F5344CB8AC3E}">
        <p14:creationId xmlns:p14="http://schemas.microsoft.com/office/powerpoint/2010/main" val="12927135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1362"/>
          </a:xfrm>
        </p:spPr>
        <p:txBody>
          <a:bodyPr>
            <a:noAutofit/>
          </a:bodyPr>
          <a:lstStyle/>
          <a:p>
            <a:r>
              <a:rPr lang="en-US" sz="3000" b="1" dirty="0"/>
              <a:t>ROLES OF THE </a:t>
            </a:r>
            <a:r>
              <a:rPr lang="en-US" sz="3000" b="1" dirty="0" smtClean="0"/>
              <a:t>PRESIDENT CONSTITUTIONAL ROLES</a:t>
            </a:r>
            <a:endParaRPr lang="en-US" sz="3000" b="1" dirty="0"/>
          </a:p>
        </p:txBody>
      </p:sp>
      <p:sp>
        <p:nvSpPr>
          <p:cNvPr id="3" name="Content Placeholder 2"/>
          <p:cNvSpPr>
            <a:spLocks noGrp="1"/>
          </p:cNvSpPr>
          <p:nvPr>
            <p:ph idx="1"/>
          </p:nvPr>
        </p:nvSpPr>
        <p:spPr>
          <a:xfrm>
            <a:off x="215900" y="1193800"/>
            <a:ext cx="8699500" cy="5283200"/>
          </a:xfrm>
        </p:spPr>
        <p:txBody>
          <a:bodyPr>
            <a:noAutofit/>
          </a:bodyPr>
          <a:lstStyle/>
          <a:p>
            <a:pPr marL="0" indent="0">
              <a:buNone/>
              <a:defRPr/>
            </a:pPr>
            <a:r>
              <a:rPr lang="en-US" sz="2400" b="1" dirty="0" smtClean="0"/>
              <a:t>CHIEF LEGISLATOR</a:t>
            </a:r>
          </a:p>
          <a:p>
            <a:pPr>
              <a:defRPr/>
            </a:pPr>
            <a:r>
              <a:rPr lang="en-US" sz="2400" b="1" dirty="0" smtClean="0"/>
              <a:t>Powers</a:t>
            </a:r>
          </a:p>
          <a:p>
            <a:pPr lvl="1">
              <a:lnSpc>
                <a:spcPct val="110000"/>
              </a:lnSpc>
              <a:defRPr/>
            </a:pPr>
            <a:r>
              <a:rPr lang="en-US" sz="2000" b="1" dirty="0" smtClean="0"/>
              <a:t>Proposes legislation.</a:t>
            </a:r>
          </a:p>
          <a:p>
            <a:pPr lvl="1">
              <a:lnSpc>
                <a:spcPct val="110000"/>
              </a:lnSpc>
            </a:pPr>
            <a:r>
              <a:rPr lang="en-US" sz="2000" b="1" dirty="0" smtClean="0"/>
              <a:t>Vetoes legislation (but lacks line item veto struck down by Supreme Court because of conflict with separation of powers).</a:t>
            </a:r>
          </a:p>
          <a:p>
            <a:pPr lvl="1">
              <a:lnSpc>
                <a:spcPct val="110000"/>
              </a:lnSpc>
            </a:pPr>
            <a:r>
              <a:rPr lang="en-US" sz="2000" b="1" dirty="0" smtClean="0"/>
              <a:t>Calls special sessions of Congress.</a:t>
            </a:r>
          </a:p>
          <a:p>
            <a:pPr lvl="1">
              <a:defRPr/>
            </a:pPr>
            <a:r>
              <a:rPr lang="en-US" sz="2000" b="1" dirty="0" smtClean="0"/>
              <a:t>Makes a State of the Union Address to Congress.</a:t>
            </a:r>
            <a:r>
              <a:rPr lang="en-US" sz="2000" dirty="0"/>
              <a:t> </a:t>
            </a:r>
            <a:endParaRPr lang="en-US" sz="2000" dirty="0" smtClean="0"/>
          </a:p>
          <a:p>
            <a:pPr marL="457200" lvl="1" indent="0">
              <a:buNone/>
              <a:defRPr/>
            </a:pPr>
            <a:endParaRPr lang="en-US" sz="2000" dirty="0" smtClean="0"/>
          </a:p>
          <a:p>
            <a:pPr>
              <a:defRPr/>
            </a:pPr>
            <a:r>
              <a:rPr lang="en-US" sz="2400" b="1" dirty="0" smtClean="0"/>
              <a:t>Checks</a:t>
            </a:r>
            <a:endParaRPr lang="en-US" sz="2400" b="1" dirty="0"/>
          </a:p>
          <a:p>
            <a:pPr lvl="1">
              <a:defRPr/>
            </a:pPr>
            <a:r>
              <a:rPr lang="en-US" sz="2000" b="1" dirty="0" smtClean="0"/>
              <a:t>Congress </a:t>
            </a:r>
            <a:r>
              <a:rPr lang="en-US" sz="2000" b="1" dirty="0"/>
              <a:t>need not pass suggested legislation.</a:t>
            </a:r>
          </a:p>
          <a:p>
            <a:pPr lvl="1">
              <a:defRPr/>
            </a:pPr>
            <a:r>
              <a:rPr lang="en-US" sz="2000" b="1" dirty="0" smtClean="0"/>
              <a:t>Congress </a:t>
            </a:r>
            <a:r>
              <a:rPr lang="en-US" sz="2000" b="1" dirty="0"/>
              <a:t>can </a:t>
            </a:r>
            <a:r>
              <a:rPr lang="en-US" sz="2000" b="1" dirty="0" smtClean="0"/>
              <a:t>override veto </a:t>
            </a:r>
            <a:r>
              <a:rPr lang="en-US" sz="2000" b="1" dirty="0"/>
              <a:t>with 2/3 majority </a:t>
            </a:r>
            <a:r>
              <a:rPr lang="en-US" sz="2000" b="1" dirty="0" smtClean="0"/>
              <a:t>in both </a:t>
            </a:r>
            <a:r>
              <a:rPr lang="en-US" sz="2000" b="1" dirty="0"/>
              <a:t>houses</a:t>
            </a:r>
            <a:r>
              <a:rPr lang="en-US" sz="2000" b="1" dirty="0" smtClean="0"/>
              <a:t>.</a:t>
            </a:r>
          </a:p>
          <a:p>
            <a:pPr lvl="2">
              <a:lnSpc>
                <a:spcPct val="110000"/>
              </a:lnSpc>
            </a:pPr>
            <a:endParaRPr lang="en-US" sz="1800" b="1" dirty="0" smtClean="0"/>
          </a:p>
          <a:p>
            <a:endParaRPr lang="en-US" sz="2400" dirty="0"/>
          </a:p>
        </p:txBody>
      </p:sp>
      <p:sp>
        <p:nvSpPr>
          <p:cNvPr id="4" name="Slide Number Placeholder 3"/>
          <p:cNvSpPr>
            <a:spLocks noGrp="1"/>
          </p:cNvSpPr>
          <p:nvPr>
            <p:ph type="sldNum" sz="quarter" idx="12"/>
          </p:nvPr>
        </p:nvSpPr>
        <p:spPr/>
        <p:txBody>
          <a:bodyPr/>
          <a:lstStyle/>
          <a:p>
            <a:fld id="{A1B76A41-144B-B84B-8834-3DEC244DA6B3}" type="slidenum">
              <a:rPr lang="en-US" smtClean="0"/>
              <a:t>76</a:t>
            </a:fld>
            <a:endParaRPr lang="en-US"/>
          </a:p>
        </p:txBody>
      </p:sp>
    </p:spTree>
    <p:extLst>
      <p:ext uri="{BB962C8B-B14F-4D97-AF65-F5344CB8AC3E}">
        <p14:creationId xmlns:p14="http://schemas.microsoft.com/office/powerpoint/2010/main" val="34867010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1362"/>
          </a:xfrm>
        </p:spPr>
        <p:txBody>
          <a:bodyPr>
            <a:noAutofit/>
          </a:bodyPr>
          <a:lstStyle/>
          <a:p>
            <a:r>
              <a:rPr lang="en-US" sz="3000" b="1" dirty="0"/>
              <a:t>ROLES OF THE </a:t>
            </a:r>
            <a:r>
              <a:rPr lang="en-US" sz="3000" b="1" dirty="0" smtClean="0"/>
              <a:t>PRESIDENT CONSTITUTIONAL ROLES</a:t>
            </a:r>
            <a:endParaRPr lang="en-US" sz="3000" b="1" dirty="0"/>
          </a:p>
        </p:txBody>
      </p:sp>
      <p:sp>
        <p:nvSpPr>
          <p:cNvPr id="3" name="Content Placeholder 2"/>
          <p:cNvSpPr>
            <a:spLocks noGrp="1"/>
          </p:cNvSpPr>
          <p:nvPr>
            <p:ph idx="1"/>
          </p:nvPr>
        </p:nvSpPr>
        <p:spPr>
          <a:xfrm>
            <a:off x="215900" y="1193800"/>
            <a:ext cx="8699500" cy="5372100"/>
          </a:xfrm>
        </p:spPr>
        <p:txBody>
          <a:bodyPr>
            <a:noAutofit/>
          </a:bodyPr>
          <a:lstStyle/>
          <a:p>
            <a:pPr marL="0" indent="0">
              <a:lnSpc>
                <a:spcPct val="120000"/>
              </a:lnSpc>
              <a:buNone/>
            </a:pPr>
            <a:r>
              <a:rPr lang="en-US" sz="2400" b="1" dirty="0"/>
              <a:t>CHIEF EXECUTIVE</a:t>
            </a:r>
          </a:p>
          <a:p>
            <a:pPr>
              <a:lnSpc>
                <a:spcPct val="120000"/>
              </a:lnSpc>
            </a:pPr>
            <a:r>
              <a:rPr lang="en-US" sz="1600" b="1" dirty="0"/>
              <a:t>Powers</a:t>
            </a:r>
          </a:p>
          <a:p>
            <a:pPr lvl="1">
              <a:lnSpc>
                <a:spcPct val="120000"/>
              </a:lnSpc>
            </a:pPr>
            <a:r>
              <a:rPr lang="en-US" sz="1400" b="1" dirty="0"/>
              <a:t>“Take care” clause of Article II requires that President enforces laws, treaties, and court decisions.  This clause has also been used to justify:</a:t>
            </a:r>
          </a:p>
          <a:p>
            <a:pPr lvl="2">
              <a:lnSpc>
                <a:spcPct val="120000"/>
              </a:lnSpc>
            </a:pPr>
            <a:r>
              <a:rPr lang="en-US" sz="1200" b="1" dirty="0"/>
              <a:t>Impoundment</a:t>
            </a:r>
          </a:p>
          <a:p>
            <a:pPr lvl="2">
              <a:lnSpc>
                <a:spcPct val="120000"/>
              </a:lnSpc>
            </a:pPr>
            <a:r>
              <a:rPr lang="en-US" sz="1200" b="1" dirty="0"/>
              <a:t>Lincoln’s suspension of habeas corpus</a:t>
            </a:r>
          </a:p>
          <a:p>
            <a:pPr lvl="2">
              <a:lnSpc>
                <a:spcPct val="120000"/>
              </a:lnSpc>
            </a:pPr>
            <a:r>
              <a:rPr lang="en-US" sz="1200" b="1" dirty="0"/>
              <a:t>Electronic eavesdropping by Bush  43 administration</a:t>
            </a:r>
          </a:p>
          <a:p>
            <a:pPr lvl="1">
              <a:lnSpc>
                <a:spcPct val="120000"/>
              </a:lnSpc>
              <a:defRPr/>
            </a:pPr>
            <a:r>
              <a:rPr lang="en-US" sz="1400" b="1" dirty="0"/>
              <a:t>Appoints officials to office, and can fire them.</a:t>
            </a:r>
          </a:p>
          <a:p>
            <a:pPr lvl="1">
              <a:lnSpc>
                <a:spcPct val="120000"/>
              </a:lnSpc>
              <a:defRPr/>
            </a:pPr>
            <a:r>
              <a:rPr lang="en-US" sz="1400" b="1" dirty="0"/>
              <a:t>Issues executive orders (which have the force of laws) to carry out laws.  These do not need congressional approval.</a:t>
            </a:r>
          </a:p>
          <a:p>
            <a:pPr lvl="2">
              <a:lnSpc>
                <a:spcPct val="120000"/>
              </a:lnSpc>
              <a:defRPr/>
            </a:pPr>
            <a:r>
              <a:rPr lang="en-US" sz="1200" b="1" dirty="0"/>
              <a:t>FDR issue an executive order to intern Japanese-Americans during WW II</a:t>
            </a:r>
          </a:p>
          <a:p>
            <a:pPr lvl="2">
              <a:lnSpc>
                <a:spcPct val="120000"/>
              </a:lnSpc>
              <a:defRPr/>
            </a:pPr>
            <a:r>
              <a:rPr lang="en-US" sz="1200" b="1" dirty="0" err="1"/>
              <a:t>LBJ's</a:t>
            </a:r>
            <a:r>
              <a:rPr lang="en-US" sz="1200" b="1" dirty="0"/>
              <a:t> executive order #11246 that required affirmative action programs for federal contractors.  </a:t>
            </a:r>
          </a:p>
          <a:p>
            <a:pPr lvl="2">
              <a:lnSpc>
                <a:spcPct val="120000"/>
              </a:lnSpc>
              <a:defRPr/>
            </a:pPr>
            <a:r>
              <a:rPr lang="en-US" sz="1200" b="1" dirty="0"/>
              <a:t>Bush 43 created Office of Homeland Security after 9-11 through an executive order.  (Later made a Cabinet Dept.)</a:t>
            </a:r>
          </a:p>
          <a:p>
            <a:pPr>
              <a:lnSpc>
                <a:spcPct val="120000"/>
              </a:lnSpc>
              <a:defRPr/>
            </a:pPr>
            <a:r>
              <a:rPr lang="en-US" sz="1600" b="1" dirty="0"/>
              <a:t>Checks</a:t>
            </a:r>
          </a:p>
          <a:p>
            <a:pPr lvl="1">
              <a:lnSpc>
                <a:spcPct val="120000"/>
              </a:lnSpc>
              <a:defRPr/>
            </a:pPr>
            <a:r>
              <a:rPr lang="en-US" sz="1400" b="1" dirty="0"/>
              <a:t>Congress passes the laws and has the "power of the purse.“</a:t>
            </a:r>
          </a:p>
          <a:p>
            <a:pPr lvl="1">
              <a:lnSpc>
                <a:spcPct val="120000"/>
              </a:lnSpc>
              <a:defRPr/>
            </a:pPr>
            <a:r>
              <a:rPr lang="en-US" sz="1400" b="1" dirty="0"/>
              <a:t>Senate can reject appointments and treaties.</a:t>
            </a:r>
          </a:p>
          <a:p>
            <a:pPr lvl="1">
              <a:lnSpc>
                <a:spcPct val="120000"/>
              </a:lnSpc>
              <a:defRPr/>
            </a:pPr>
            <a:r>
              <a:rPr lang="en-US" sz="1400" b="1" dirty="0"/>
              <a:t>Impeachment (by House) and removal (by Senate).</a:t>
            </a:r>
          </a:p>
          <a:p>
            <a:pPr lvl="1">
              <a:lnSpc>
                <a:spcPct val="120000"/>
              </a:lnSpc>
              <a:defRPr/>
            </a:pPr>
            <a:r>
              <a:rPr lang="en-US" sz="1400" b="1" dirty="0"/>
              <a:t>Supreme Court can strike down executive orders.</a:t>
            </a:r>
            <a:endParaRPr lang="en-US" sz="1400" dirty="0"/>
          </a:p>
          <a:p>
            <a:pPr lvl="2">
              <a:lnSpc>
                <a:spcPct val="110000"/>
              </a:lnSpc>
            </a:pPr>
            <a:endParaRPr lang="en-US" sz="1800" b="1" dirty="0" smtClean="0"/>
          </a:p>
          <a:p>
            <a:endParaRPr lang="en-US" sz="2400" dirty="0"/>
          </a:p>
        </p:txBody>
      </p:sp>
      <p:sp>
        <p:nvSpPr>
          <p:cNvPr id="4" name="Slide Number Placeholder 3"/>
          <p:cNvSpPr>
            <a:spLocks noGrp="1"/>
          </p:cNvSpPr>
          <p:nvPr>
            <p:ph type="sldNum" sz="quarter" idx="12"/>
          </p:nvPr>
        </p:nvSpPr>
        <p:spPr/>
        <p:txBody>
          <a:bodyPr/>
          <a:lstStyle/>
          <a:p>
            <a:fld id="{A1B76A41-144B-B84B-8834-3DEC244DA6B3}" type="slidenum">
              <a:rPr lang="en-US" smtClean="0"/>
              <a:t>77</a:t>
            </a:fld>
            <a:endParaRPr lang="en-US"/>
          </a:p>
        </p:txBody>
      </p:sp>
    </p:spTree>
    <p:extLst>
      <p:ext uri="{BB962C8B-B14F-4D97-AF65-F5344CB8AC3E}">
        <p14:creationId xmlns:p14="http://schemas.microsoft.com/office/powerpoint/2010/main" val="5954044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1362"/>
          </a:xfrm>
        </p:spPr>
        <p:txBody>
          <a:bodyPr>
            <a:noAutofit/>
          </a:bodyPr>
          <a:lstStyle/>
          <a:p>
            <a:r>
              <a:rPr lang="en-US" sz="3000" b="1" dirty="0"/>
              <a:t>ROLES OF THE </a:t>
            </a:r>
            <a:r>
              <a:rPr lang="en-US" sz="3000" b="1" dirty="0" smtClean="0"/>
              <a:t>PRESIDENT CONSTITUTIONAL ROLES</a:t>
            </a:r>
            <a:endParaRPr lang="en-US" sz="3000" b="1" dirty="0"/>
          </a:p>
        </p:txBody>
      </p:sp>
      <p:sp>
        <p:nvSpPr>
          <p:cNvPr id="3" name="Content Placeholder 2"/>
          <p:cNvSpPr>
            <a:spLocks noGrp="1"/>
          </p:cNvSpPr>
          <p:nvPr>
            <p:ph idx="1"/>
          </p:nvPr>
        </p:nvSpPr>
        <p:spPr>
          <a:xfrm>
            <a:off x="215900" y="1193799"/>
            <a:ext cx="8699500" cy="5527675"/>
          </a:xfrm>
        </p:spPr>
        <p:txBody>
          <a:bodyPr numCol="2">
            <a:noAutofit/>
          </a:bodyPr>
          <a:lstStyle/>
          <a:p>
            <a:pPr marL="0" indent="0">
              <a:buNone/>
            </a:pPr>
            <a:r>
              <a:rPr lang="en-US" sz="2000" b="1" dirty="0"/>
              <a:t>COMMANDER IN CHIEF</a:t>
            </a:r>
          </a:p>
          <a:p>
            <a:pPr>
              <a:lnSpc>
                <a:spcPct val="90000"/>
              </a:lnSpc>
              <a:defRPr/>
            </a:pPr>
            <a:r>
              <a:rPr lang="en-US" sz="1800" b="1" dirty="0"/>
              <a:t>Power </a:t>
            </a:r>
          </a:p>
          <a:p>
            <a:pPr lvl="1">
              <a:lnSpc>
                <a:spcPct val="90000"/>
              </a:lnSpc>
              <a:defRPr/>
            </a:pPr>
            <a:r>
              <a:rPr lang="en-US" sz="1800" b="1" dirty="0"/>
              <a:t>Head of the armed forces (link w/civilian supremacy)</a:t>
            </a:r>
          </a:p>
          <a:p>
            <a:pPr>
              <a:lnSpc>
                <a:spcPct val="90000"/>
              </a:lnSpc>
              <a:defRPr/>
            </a:pPr>
            <a:endParaRPr lang="en-US" sz="1800" b="1" dirty="0"/>
          </a:p>
          <a:p>
            <a:pPr>
              <a:lnSpc>
                <a:spcPct val="90000"/>
              </a:lnSpc>
              <a:defRPr/>
            </a:pPr>
            <a:r>
              <a:rPr lang="en-US" sz="1800" b="1" dirty="0"/>
              <a:t>Checks</a:t>
            </a:r>
          </a:p>
          <a:p>
            <a:pPr lvl="1">
              <a:lnSpc>
                <a:spcPct val="90000"/>
              </a:lnSpc>
              <a:defRPr/>
            </a:pPr>
            <a:r>
              <a:rPr lang="en-US" sz="1800" b="1" dirty="0"/>
              <a:t>Congress appropriates funds for the military</a:t>
            </a:r>
          </a:p>
          <a:p>
            <a:pPr lvl="1">
              <a:lnSpc>
                <a:spcPct val="90000"/>
              </a:lnSpc>
              <a:defRPr/>
            </a:pPr>
            <a:r>
              <a:rPr lang="en-US" sz="1800" b="1" dirty="0"/>
              <a:t>Congress declares war</a:t>
            </a:r>
          </a:p>
          <a:p>
            <a:pPr lvl="1">
              <a:lnSpc>
                <a:spcPct val="90000"/>
              </a:lnSpc>
              <a:defRPr/>
            </a:pPr>
            <a:r>
              <a:rPr lang="en-US" sz="1800" b="1" dirty="0"/>
              <a:t>War Powers Act of 1973</a:t>
            </a:r>
          </a:p>
          <a:p>
            <a:pPr>
              <a:lnSpc>
                <a:spcPct val="120000"/>
              </a:lnSpc>
              <a:buNone/>
              <a:defRPr/>
            </a:pPr>
            <a:endParaRPr lang="en-US" sz="1400" b="1" dirty="0" smtClean="0"/>
          </a:p>
          <a:p>
            <a:pPr>
              <a:lnSpc>
                <a:spcPct val="120000"/>
              </a:lnSpc>
              <a:buNone/>
              <a:defRPr/>
            </a:pPr>
            <a:endParaRPr lang="en-US" sz="1400" b="1" dirty="0"/>
          </a:p>
          <a:p>
            <a:pPr>
              <a:lnSpc>
                <a:spcPct val="120000"/>
              </a:lnSpc>
              <a:buNone/>
              <a:defRPr/>
            </a:pPr>
            <a:endParaRPr lang="en-US" sz="1400" b="1" dirty="0" smtClean="0"/>
          </a:p>
          <a:p>
            <a:pPr>
              <a:lnSpc>
                <a:spcPct val="120000"/>
              </a:lnSpc>
              <a:buNone/>
              <a:defRPr/>
            </a:pPr>
            <a:endParaRPr lang="en-US" sz="1400" b="1" dirty="0"/>
          </a:p>
          <a:p>
            <a:pPr>
              <a:lnSpc>
                <a:spcPct val="120000"/>
              </a:lnSpc>
              <a:buNone/>
              <a:defRPr/>
            </a:pPr>
            <a:endParaRPr lang="en-US" sz="1400" b="1" dirty="0" smtClean="0"/>
          </a:p>
          <a:p>
            <a:pPr>
              <a:lnSpc>
                <a:spcPct val="120000"/>
              </a:lnSpc>
              <a:buNone/>
              <a:defRPr/>
            </a:pPr>
            <a:endParaRPr lang="en-US" sz="1400" b="1" dirty="0" smtClean="0"/>
          </a:p>
          <a:p>
            <a:pPr>
              <a:lnSpc>
                <a:spcPct val="120000"/>
              </a:lnSpc>
              <a:buNone/>
              <a:defRPr/>
            </a:pPr>
            <a:endParaRPr lang="en-US" sz="1400" b="1" dirty="0"/>
          </a:p>
          <a:p>
            <a:pPr>
              <a:lnSpc>
                <a:spcPct val="120000"/>
              </a:lnSpc>
              <a:buNone/>
              <a:defRPr/>
            </a:pPr>
            <a:endParaRPr lang="en-US" sz="1400" b="1" dirty="0"/>
          </a:p>
          <a:p>
            <a:pPr>
              <a:lnSpc>
                <a:spcPct val="120000"/>
              </a:lnSpc>
              <a:buNone/>
              <a:defRPr/>
            </a:pPr>
            <a:endParaRPr lang="en-US" sz="1400" b="1" dirty="0" smtClean="0"/>
          </a:p>
          <a:p>
            <a:pPr>
              <a:lnSpc>
                <a:spcPct val="120000"/>
              </a:lnSpc>
              <a:buNone/>
              <a:defRPr/>
            </a:pPr>
            <a:endParaRPr lang="en-US" sz="1400" b="1" dirty="0"/>
          </a:p>
          <a:p>
            <a:pPr>
              <a:lnSpc>
                <a:spcPct val="120000"/>
              </a:lnSpc>
              <a:buNone/>
              <a:defRPr/>
            </a:pPr>
            <a:r>
              <a:rPr lang="en-US" sz="2000" b="1" dirty="0" smtClean="0"/>
              <a:t>CHIEF </a:t>
            </a:r>
            <a:r>
              <a:rPr lang="en-US" sz="2000" b="1" dirty="0"/>
              <a:t>DIPLOMAT</a:t>
            </a:r>
          </a:p>
          <a:p>
            <a:pPr>
              <a:lnSpc>
                <a:spcPct val="120000"/>
              </a:lnSpc>
              <a:defRPr/>
            </a:pPr>
            <a:r>
              <a:rPr lang="en-US" sz="1800" b="1" dirty="0"/>
              <a:t>Powers</a:t>
            </a:r>
          </a:p>
          <a:p>
            <a:pPr lvl="1">
              <a:lnSpc>
                <a:spcPct val="120000"/>
              </a:lnSpc>
              <a:defRPr/>
            </a:pPr>
            <a:r>
              <a:rPr lang="en-US" sz="1800" b="1" dirty="0"/>
              <a:t>Sets overall foreign policy.</a:t>
            </a:r>
          </a:p>
          <a:p>
            <a:pPr lvl="1">
              <a:lnSpc>
                <a:spcPct val="120000"/>
              </a:lnSpc>
              <a:defRPr/>
            </a:pPr>
            <a:r>
              <a:rPr lang="en-US" sz="1800" b="1" dirty="0"/>
              <a:t>Appoints and receives ambassadors.</a:t>
            </a:r>
          </a:p>
          <a:p>
            <a:pPr lvl="1">
              <a:lnSpc>
                <a:spcPct val="120000"/>
              </a:lnSpc>
              <a:defRPr/>
            </a:pPr>
            <a:r>
              <a:rPr lang="en-US" sz="1800" b="1" dirty="0"/>
              <a:t>Negotiates both treaties and executive agreements.</a:t>
            </a:r>
          </a:p>
          <a:p>
            <a:pPr lvl="1">
              <a:lnSpc>
                <a:spcPct val="120000"/>
              </a:lnSpc>
              <a:defRPr/>
            </a:pPr>
            <a:r>
              <a:rPr lang="en-US" sz="1800" b="1" dirty="0"/>
              <a:t>Gives diplomatic recognition to foreign governments.</a:t>
            </a:r>
          </a:p>
          <a:p>
            <a:pPr marL="457200" lvl="1" indent="0">
              <a:lnSpc>
                <a:spcPct val="120000"/>
              </a:lnSpc>
              <a:buNone/>
              <a:defRPr/>
            </a:pPr>
            <a:endParaRPr lang="en-US" sz="1800" b="1" dirty="0"/>
          </a:p>
          <a:p>
            <a:pPr>
              <a:lnSpc>
                <a:spcPct val="120000"/>
              </a:lnSpc>
              <a:defRPr/>
            </a:pPr>
            <a:r>
              <a:rPr lang="en-US" sz="1800" b="1" dirty="0"/>
              <a:t>Checks</a:t>
            </a:r>
          </a:p>
          <a:p>
            <a:pPr lvl="1">
              <a:lnSpc>
                <a:spcPct val="120000"/>
              </a:lnSpc>
              <a:defRPr/>
            </a:pPr>
            <a:r>
              <a:rPr lang="en-US" sz="1800" b="1" dirty="0"/>
              <a:t>Congress appropriates funds for foreign affairs.</a:t>
            </a:r>
          </a:p>
          <a:p>
            <a:pPr lvl="1">
              <a:lnSpc>
                <a:spcPct val="120000"/>
              </a:lnSpc>
              <a:defRPr/>
            </a:pPr>
            <a:r>
              <a:rPr lang="en-US" sz="1800" b="1" dirty="0"/>
              <a:t>Senate can reject ambassadors and treaties.</a:t>
            </a:r>
            <a:endParaRPr lang="en-US" sz="1800" dirty="0"/>
          </a:p>
          <a:p>
            <a:pPr lvl="2">
              <a:lnSpc>
                <a:spcPct val="110000"/>
              </a:lnSpc>
            </a:pPr>
            <a:endParaRPr lang="en-US" sz="1800" b="1" dirty="0" smtClean="0"/>
          </a:p>
          <a:p>
            <a:endParaRPr lang="en-US" sz="2400" dirty="0"/>
          </a:p>
        </p:txBody>
      </p:sp>
      <p:sp>
        <p:nvSpPr>
          <p:cNvPr id="4" name="Slide Number Placeholder 3"/>
          <p:cNvSpPr>
            <a:spLocks noGrp="1"/>
          </p:cNvSpPr>
          <p:nvPr>
            <p:ph type="sldNum" sz="quarter" idx="12"/>
          </p:nvPr>
        </p:nvSpPr>
        <p:spPr/>
        <p:txBody>
          <a:bodyPr/>
          <a:lstStyle/>
          <a:p>
            <a:fld id="{A1B76A41-144B-B84B-8834-3DEC244DA6B3}" type="slidenum">
              <a:rPr lang="en-US" smtClean="0"/>
              <a:t>78</a:t>
            </a:fld>
            <a:endParaRPr lang="en-US"/>
          </a:p>
        </p:txBody>
      </p:sp>
    </p:spTree>
    <p:extLst>
      <p:ext uri="{BB962C8B-B14F-4D97-AF65-F5344CB8AC3E}">
        <p14:creationId xmlns:p14="http://schemas.microsoft.com/office/powerpoint/2010/main" val="40425235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1362"/>
          </a:xfrm>
        </p:spPr>
        <p:txBody>
          <a:bodyPr>
            <a:noAutofit/>
          </a:bodyPr>
          <a:lstStyle/>
          <a:p>
            <a:r>
              <a:rPr lang="en-US" sz="3000" b="1" dirty="0"/>
              <a:t>ROLES OF THE </a:t>
            </a:r>
            <a:r>
              <a:rPr lang="en-US" sz="3000" b="1" dirty="0" smtClean="0"/>
              <a:t>PRESIDENT CONSTITUTIONAL ROLES</a:t>
            </a:r>
            <a:endParaRPr lang="en-US" sz="3000" b="1" dirty="0"/>
          </a:p>
        </p:txBody>
      </p:sp>
      <p:sp>
        <p:nvSpPr>
          <p:cNvPr id="3" name="Content Placeholder 2"/>
          <p:cNvSpPr>
            <a:spLocks noGrp="1"/>
          </p:cNvSpPr>
          <p:nvPr>
            <p:ph idx="1"/>
          </p:nvPr>
        </p:nvSpPr>
        <p:spPr>
          <a:xfrm>
            <a:off x="215900" y="1193800"/>
            <a:ext cx="8699500" cy="5372100"/>
          </a:xfrm>
        </p:spPr>
        <p:txBody>
          <a:bodyPr>
            <a:noAutofit/>
          </a:bodyPr>
          <a:lstStyle/>
          <a:p>
            <a:pPr marL="0" indent="0">
              <a:lnSpc>
                <a:spcPct val="120000"/>
              </a:lnSpc>
              <a:buNone/>
              <a:defRPr/>
            </a:pPr>
            <a:r>
              <a:rPr lang="en-US" sz="2000" b="1" dirty="0"/>
              <a:t>CHIEF OF STATE</a:t>
            </a:r>
          </a:p>
          <a:p>
            <a:pPr>
              <a:lnSpc>
                <a:spcPct val="120000"/>
              </a:lnSpc>
              <a:defRPr/>
            </a:pPr>
            <a:r>
              <a:rPr lang="en-US" sz="1600" b="1" dirty="0" smtClean="0"/>
              <a:t>The </a:t>
            </a:r>
            <a:r>
              <a:rPr lang="en-US" sz="1600" b="1" dirty="0"/>
              <a:t>ceremonial head of our nation, e.g., tosses out the first ball of the baseball season, bestows the medal of honor, visits areas struck by natural disaster.</a:t>
            </a:r>
          </a:p>
          <a:p>
            <a:pPr marL="0" indent="0">
              <a:lnSpc>
                <a:spcPct val="120000"/>
              </a:lnSpc>
              <a:buNone/>
              <a:defRPr/>
            </a:pPr>
            <a:endParaRPr lang="en-US" sz="1600" b="1" dirty="0"/>
          </a:p>
          <a:p>
            <a:pPr>
              <a:lnSpc>
                <a:spcPct val="120000"/>
              </a:lnSpc>
              <a:defRPr/>
            </a:pPr>
            <a:r>
              <a:rPr lang="en-US" sz="1600" b="1" dirty="0"/>
              <a:t>Most nations separate the Chief Executive and Chief of State roles (e.g., Britain has a prime minister and a monarch, respectively), but the office of the presidency combines both of these roles</a:t>
            </a:r>
            <a:r>
              <a:rPr lang="en-US" sz="1600" b="1" dirty="0" smtClean="0"/>
              <a:t>.</a:t>
            </a:r>
          </a:p>
          <a:p>
            <a:pPr marL="0" indent="0">
              <a:lnSpc>
                <a:spcPct val="110000"/>
              </a:lnSpc>
              <a:buNone/>
              <a:defRPr/>
            </a:pPr>
            <a:endParaRPr lang="en-US" sz="900" b="1" dirty="0" smtClean="0"/>
          </a:p>
          <a:p>
            <a:pPr marL="0" indent="0">
              <a:lnSpc>
                <a:spcPct val="110000"/>
              </a:lnSpc>
              <a:buNone/>
              <a:defRPr/>
            </a:pPr>
            <a:r>
              <a:rPr lang="en-US" sz="2000" b="1" dirty="0" smtClean="0"/>
              <a:t>CHIEF </a:t>
            </a:r>
            <a:r>
              <a:rPr lang="en-US" sz="2000" b="1" dirty="0"/>
              <a:t>JURIST</a:t>
            </a:r>
          </a:p>
          <a:p>
            <a:pPr>
              <a:lnSpc>
                <a:spcPct val="110000"/>
              </a:lnSpc>
              <a:defRPr/>
            </a:pPr>
            <a:r>
              <a:rPr lang="en-US" sz="1600" b="1" dirty="0" smtClean="0"/>
              <a:t>Powers</a:t>
            </a:r>
            <a:endParaRPr lang="en-US" sz="1600" b="1" dirty="0"/>
          </a:p>
          <a:p>
            <a:pPr lvl="1">
              <a:lnSpc>
                <a:spcPct val="110000"/>
              </a:lnSpc>
              <a:defRPr/>
            </a:pPr>
            <a:r>
              <a:rPr lang="en-US" sz="1600" b="1" dirty="0"/>
              <a:t>Appoints federal judges.</a:t>
            </a:r>
          </a:p>
          <a:p>
            <a:pPr lvl="1">
              <a:lnSpc>
                <a:spcPct val="110000"/>
              </a:lnSpc>
              <a:defRPr/>
            </a:pPr>
            <a:r>
              <a:rPr lang="en-US" sz="1600" b="1" dirty="0"/>
              <a:t>Issues pardons (e.g., Ford pardoned Nixon for Watergate) and amnesty.</a:t>
            </a:r>
          </a:p>
          <a:p>
            <a:pPr>
              <a:lnSpc>
                <a:spcPct val="110000"/>
              </a:lnSpc>
              <a:defRPr/>
            </a:pPr>
            <a:endParaRPr lang="en-US" sz="900" b="1" dirty="0"/>
          </a:p>
          <a:p>
            <a:pPr>
              <a:lnSpc>
                <a:spcPct val="110000"/>
              </a:lnSpc>
              <a:defRPr/>
            </a:pPr>
            <a:r>
              <a:rPr lang="en-US" sz="1600" b="1" dirty="0"/>
              <a:t>Checks</a:t>
            </a:r>
          </a:p>
          <a:p>
            <a:pPr lvl="1">
              <a:lnSpc>
                <a:spcPct val="110000"/>
              </a:lnSpc>
              <a:defRPr/>
            </a:pPr>
            <a:r>
              <a:rPr lang="en-US" sz="1600" b="1" dirty="0"/>
              <a:t>Senate can reject judicial appointments.</a:t>
            </a:r>
          </a:p>
          <a:p>
            <a:pPr lvl="1">
              <a:lnSpc>
                <a:spcPct val="110000"/>
              </a:lnSpc>
              <a:defRPr/>
            </a:pPr>
            <a:r>
              <a:rPr lang="en-US" sz="1600" b="1" dirty="0"/>
              <a:t>Senators can place “holds” on appointments.</a:t>
            </a:r>
          </a:p>
          <a:p>
            <a:pPr lvl="1">
              <a:lnSpc>
                <a:spcPct val="110000"/>
              </a:lnSpc>
              <a:defRPr/>
            </a:pPr>
            <a:r>
              <a:rPr lang="en-US" sz="1600" b="1" dirty="0"/>
              <a:t>Senators can filibuster nominations.</a:t>
            </a:r>
            <a:endParaRPr lang="en-US" sz="1600" dirty="0"/>
          </a:p>
          <a:p>
            <a:pPr>
              <a:lnSpc>
                <a:spcPct val="120000"/>
              </a:lnSpc>
              <a:defRPr/>
            </a:pPr>
            <a:endParaRPr lang="en-US" sz="2400" b="1" dirty="0"/>
          </a:p>
          <a:p>
            <a:pPr lvl="2">
              <a:lnSpc>
                <a:spcPct val="110000"/>
              </a:lnSpc>
            </a:pPr>
            <a:endParaRPr lang="en-US" sz="1800" b="1" dirty="0" smtClean="0"/>
          </a:p>
          <a:p>
            <a:endParaRPr lang="en-US" sz="2400" dirty="0"/>
          </a:p>
        </p:txBody>
      </p:sp>
      <p:sp>
        <p:nvSpPr>
          <p:cNvPr id="4" name="Slide Number Placeholder 3"/>
          <p:cNvSpPr>
            <a:spLocks noGrp="1"/>
          </p:cNvSpPr>
          <p:nvPr>
            <p:ph type="sldNum" sz="quarter" idx="12"/>
          </p:nvPr>
        </p:nvSpPr>
        <p:spPr/>
        <p:txBody>
          <a:bodyPr/>
          <a:lstStyle/>
          <a:p>
            <a:fld id="{A1B76A41-144B-B84B-8834-3DEC244DA6B3}" type="slidenum">
              <a:rPr lang="en-US" smtClean="0"/>
              <a:t>79</a:t>
            </a:fld>
            <a:endParaRPr lang="en-US"/>
          </a:p>
        </p:txBody>
      </p:sp>
    </p:spTree>
    <p:extLst>
      <p:ext uri="{BB962C8B-B14F-4D97-AF65-F5344CB8AC3E}">
        <p14:creationId xmlns:p14="http://schemas.microsoft.com/office/powerpoint/2010/main" val="4294137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effectLst>
                  <a:outerShdw blurRad="38100" dist="38100" dir="2700000" algn="tl">
                    <a:srgbClr val="FFFFFF"/>
                  </a:outerShdw>
                </a:effectLst>
                <a:latin typeface="Calibri" charset="0"/>
              </a:rPr>
              <a:t>HOUSE OF REPRESENTATIVES - SIZE</a:t>
            </a:r>
            <a:endParaRPr lang="en-US" dirty="0">
              <a:solidFill>
                <a:srgbClr val="000000"/>
              </a:solidFill>
            </a:endParaRPr>
          </a:p>
        </p:txBody>
      </p:sp>
      <p:sp>
        <p:nvSpPr>
          <p:cNvPr id="3" name="Content Placeholder 2"/>
          <p:cNvSpPr>
            <a:spLocks noGrp="1"/>
          </p:cNvSpPr>
          <p:nvPr>
            <p:ph idx="1"/>
          </p:nvPr>
        </p:nvSpPr>
        <p:spPr/>
        <p:txBody>
          <a:bodyPr>
            <a:normAutofit fontScale="92500" lnSpcReduction="20000"/>
          </a:bodyPr>
          <a:lstStyle/>
          <a:p>
            <a:pPr>
              <a:defRPr/>
            </a:pPr>
            <a:r>
              <a:rPr lang="en-US" b="1" dirty="0">
                <a:solidFill>
                  <a:srgbClr val="000000"/>
                </a:solidFill>
              </a:rPr>
              <a:t>Determined by </a:t>
            </a:r>
            <a:r>
              <a:rPr lang="en-US" b="1" dirty="0" smtClean="0">
                <a:solidFill>
                  <a:srgbClr val="000000"/>
                </a:solidFill>
              </a:rPr>
              <a:t>Congress - 435 </a:t>
            </a:r>
            <a:r>
              <a:rPr lang="en-US" b="1" dirty="0">
                <a:solidFill>
                  <a:srgbClr val="000000"/>
                </a:solidFill>
              </a:rPr>
              <a:t>since 1911</a:t>
            </a:r>
            <a:r>
              <a:rPr lang="en-US" b="1" dirty="0" smtClean="0">
                <a:solidFill>
                  <a:srgbClr val="000000"/>
                </a:solidFill>
              </a:rPr>
              <a:t>.</a:t>
            </a:r>
          </a:p>
          <a:p>
            <a:pPr marL="0" indent="0">
              <a:buNone/>
              <a:defRPr/>
            </a:pPr>
            <a:endParaRPr lang="en-US" b="1" dirty="0">
              <a:solidFill>
                <a:srgbClr val="000000"/>
              </a:solidFill>
            </a:endParaRPr>
          </a:p>
          <a:p>
            <a:pPr>
              <a:defRPr/>
            </a:pPr>
            <a:r>
              <a:rPr lang="en-US" b="1" dirty="0" smtClean="0">
                <a:solidFill>
                  <a:srgbClr val="000000"/>
                </a:solidFill>
              </a:rPr>
              <a:t>Members </a:t>
            </a:r>
            <a:r>
              <a:rPr lang="en-US" b="1" dirty="0">
                <a:solidFill>
                  <a:srgbClr val="000000"/>
                </a:solidFill>
              </a:rPr>
              <a:t>elected by districts, not states</a:t>
            </a:r>
            <a:r>
              <a:rPr lang="en-US" b="1" dirty="0" smtClean="0">
                <a:solidFill>
                  <a:srgbClr val="000000"/>
                </a:solidFill>
              </a:rPr>
              <a:t>.</a:t>
            </a:r>
          </a:p>
          <a:p>
            <a:pPr marL="0" indent="0">
              <a:buNone/>
              <a:defRPr/>
            </a:pPr>
            <a:endParaRPr lang="en-US" b="1" dirty="0">
              <a:solidFill>
                <a:srgbClr val="000000"/>
              </a:solidFill>
            </a:endParaRPr>
          </a:p>
          <a:p>
            <a:pPr>
              <a:defRPr/>
            </a:pPr>
            <a:r>
              <a:rPr lang="en-US" b="1" dirty="0" smtClean="0">
                <a:solidFill>
                  <a:srgbClr val="000000"/>
                </a:solidFill>
              </a:rPr>
              <a:t>Number </a:t>
            </a:r>
            <a:r>
              <a:rPr lang="en-US" b="1" dirty="0">
                <a:solidFill>
                  <a:srgbClr val="000000"/>
                </a:solidFill>
              </a:rPr>
              <a:t>of </a:t>
            </a:r>
            <a:r>
              <a:rPr lang="en-US" b="1" dirty="0" smtClean="0">
                <a:solidFill>
                  <a:srgbClr val="000000"/>
                </a:solidFill>
              </a:rPr>
              <a:t>reps per state is </a:t>
            </a:r>
            <a:r>
              <a:rPr lang="en-US" b="1" dirty="0">
                <a:solidFill>
                  <a:srgbClr val="000000"/>
                </a:solidFill>
              </a:rPr>
              <a:t>determined by population</a:t>
            </a:r>
            <a:r>
              <a:rPr lang="en-US" b="1" dirty="0" smtClean="0">
                <a:solidFill>
                  <a:srgbClr val="000000"/>
                </a:solidFill>
              </a:rPr>
              <a:t>.</a:t>
            </a:r>
          </a:p>
          <a:p>
            <a:pPr marL="0" indent="0">
              <a:buNone/>
              <a:defRPr/>
            </a:pPr>
            <a:endParaRPr lang="en-US" b="1" dirty="0">
              <a:solidFill>
                <a:srgbClr val="000000"/>
              </a:solidFill>
            </a:endParaRPr>
          </a:p>
          <a:p>
            <a:pPr>
              <a:defRPr/>
            </a:pPr>
            <a:r>
              <a:rPr lang="en-US" b="1" dirty="0" smtClean="0">
                <a:solidFill>
                  <a:srgbClr val="000000"/>
                </a:solidFill>
              </a:rPr>
              <a:t>Demographic </a:t>
            </a:r>
            <a:r>
              <a:rPr lang="en-US" b="1" dirty="0">
                <a:solidFill>
                  <a:srgbClr val="000000"/>
                </a:solidFill>
              </a:rPr>
              <a:t>trends show increase in Sun Belt state representation (e.g., 53 </a:t>
            </a:r>
            <a:r>
              <a:rPr lang="en-US" b="1" dirty="0" smtClean="0">
                <a:solidFill>
                  <a:srgbClr val="000000"/>
                </a:solidFill>
              </a:rPr>
              <a:t>reps </a:t>
            </a:r>
            <a:r>
              <a:rPr lang="en-US" b="1" dirty="0">
                <a:solidFill>
                  <a:srgbClr val="000000"/>
                </a:solidFill>
              </a:rPr>
              <a:t>in </a:t>
            </a:r>
            <a:r>
              <a:rPr lang="en-US" b="1" dirty="0" smtClean="0">
                <a:solidFill>
                  <a:srgbClr val="000000"/>
                </a:solidFill>
              </a:rPr>
              <a:t>CA, 36 in TX), </a:t>
            </a:r>
            <a:r>
              <a:rPr lang="en-US" b="1" dirty="0">
                <a:solidFill>
                  <a:srgbClr val="000000"/>
                </a:solidFill>
              </a:rPr>
              <a:t>decrease in Frost Belt representation.</a:t>
            </a:r>
          </a:p>
          <a:p>
            <a:endParaRPr lang="en-US" b="1" dirty="0">
              <a:solidFill>
                <a:srgbClr val="000000"/>
              </a:solidFill>
            </a:endParaRPr>
          </a:p>
        </p:txBody>
      </p:sp>
      <p:sp>
        <p:nvSpPr>
          <p:cNvPr id="4" name="Slide Number Placeholder 3"/>
          <p:cNvSpPr>
            <a:spLocks noGrp="1"/>
          </p:cNvSpPr>
          <p:nvPr>
            <p:ph type="sldNum" sz="quarter" idx="12"/>
          </p:nvPr>
        </p:nvSpPr>
        <p:spPr/>
        <p:txBody>
          <a:bodyPr/>
          <a:lstStyle/>
          <a:p>
            <a:fld id="{A1B76A41-144B-B84B-8834-3DEC244DA6B3}" type="slidenum">
              <a:rPr lang="en-US" smtClean="0"/>
              <a:t>8</a:t>
            </a:fld>
            <a:endParaRPr lang="en-US"/>
          </a:p>
        </p:txBody>
      </p:sp>
    </p:spTree>
    <p:extLst>
      <p:ext uri="{BB962C8B-B14F-4D97-AF65-F5344CB8AC3E}">
        <p14:creationId xmlns:p14="http://schemas.microsoft.com/office/powerpoint/2010/main" val="28163564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00FF"/>
                </a:solidFill>
              </a:rPr>
              <a:t>FREE RESPONSE QUESTION</a:t>
            </a:r>
            <a:endParaRPr lang="en-US" sz="3600" b="1" dirty="0">
              <a:solidFill>
                <a:srgbClr val="0000FF"/>
              </a:solidFill>
            </a:endParaRPr>
          </a:p>
        </p:txBody>
      </p:sp>
      <p:sp>
        <p:nvSpPr>
          <p:cNvPr id="3" name="Content Placeholder 2"/>
          <p:cNvSpPr>
            <a:spLocks noGrp="1"/>
          </p:cNvSpPr>
          <p:nvPr>
            <p:ph idx="1"/>
          </p:nvPr>
        </p:nvSpPr>
        <p:spPr>
          <a:xfrm>
            <a:off x="457200" y="1231901"/>
            <a:ext cx="8229600" cy="4978400"/>
          </a:xfrm>
        </p:spPr>
        <p:txBody>
          <a:bodyPr>
            <a:noAutofit/>
          </a:bodyPr>
          <a:lstStyle/>
          <a:p>
            <a:pPr marL="0" indent="0">
              <a:buNone/>
            </a:pPr>
            <a:r>
              <a:rPr lang="en-US" sz="2000" b="1" i="1" dirty="0">
                <a:solidFill>
                  <a:srgbClr val="0000FF"/>
                </a:solidFill>
              </a:rPr>
              <a:t>Presidents are generally thought to have advantages over Congress in conducting foreign policy because of the formal and informal powers of the </a:t>
            </a:r>
            <a:r>
              <a:rPr lang="en-US" sz="2000" b="1" i="1" dirty="0" smtClean="0">
                <a:solidFill>
                  <a:srgbClr val="0000FF"/>
                </a:solidFill>
              </a:rPr>
              <a:t>presidency.</a:t>
            </a:r>
          </a:p>
          <a:p>
            <a:pPr marL="0" indent="0">
              <a:buNone/>
            </a:pPr>
            <a:endParaRPr lang="en-US" sz="2000" dirty="0">
              <a:solidFill>
                <a:srgbClr val="0000FF"/>
              </a:solidFill>
            </a:endParaRPr>
          </a:p>
          <a:p>
            <a:pPr>
              <a:buFont typeface="+mj-lt"/>
              <a:buAutoNum type="alphaLcParenR"/>
            </a:pPr>
            <a:r>
              <a:rPr lang="en-US" sz="1800" b="1" i="1" dirty="0" smtClean="0">
                <a:solidFill>
                  <a:srgbClr val="0000FF"/>
                </a:solidFill>
              </a:rPr>
              <a:t>Identify </a:t>
            </a:r>
            <a:r>
              <a:rPr lang="en-US" sz="1800" b="1" i="1" dirty="0">
                <a:solidFill>
                  <a:srgbClr val="0000FF"/>
                </a:solidFill>
              </a:rPr>
              <a:t>two formal constitutional powers of the president in making foreign policy</a:t>
            </a:r>
            <a:r>
              <a:rPr lang="en-US" sz="1800" b="1" i="1" dirty="0" smtClean="0">
                <a:solidFill>
                  <a:srgbClr val="0000FF"/>
                </a:solidFill>
              </a:rPr>
              <a:t>.</a:t>
            </a:r>
          </a:p>
          <a:p>
            <a:pPr>
              <a:buFont typeface="+mj-lt"/>
              <a:buAutoNum type="alphaLcParenR"/>
            </a:pPr>
            <a:endParaRPr lang="en-US" sz="1800" dirty="0">
              <a:solidFill>
                <a:srgbClr val="0000FF"/>
              </a:solidFill>
            </a:endParaRPr>
          </a:p>
          <a:p>
            <a:pPr>
              <a:buFont typeface="+mj-lt"/>
              <a:buAutoNum type="alphaLcParenR"/>
            </a:pPr>
            <a:r>
              <a:rPr lang="en-US" sz="1800" b="1" i="1" dirty="0" smtClean="0">
                <a:solidFill>
                  <a:srgbClr val="0000FF"/>
                </a:solidFill>
              </a:rPr>
              <a:t>Identify </a:t>
            </a:r>
            <a:r>
              <a:rPr lang="en-US" sz="1800" b="1" i="1" dirty="0">
                <a:solidFill>
                  <a:srgbClr val="0000FF"/>
                </a:solidFill>
              </a:rPr>
              <a:t>two formal constitutional powers of Congress in making foreign policy</a:t>
            </a:r>
            <a:r>
              <a:rPr lang="en-US" sz="1800" b="1" i="1" dirty="0" smtClean="0">
                <a:solidFill>
                  <a:srgbClr val="0000FF"/>
                </a:solidFill>
              </a:rPr>
              <a:t>.</a:t>
            </a:r>
          </a:p>
          <a:p>
            <a:pPr>
              <a:buFont typeface="+mj-lt"/>
              <a:buAutoNum type="alphaLcParenR"/>
            </a:pPr>
            <a:endParaRPr lang="en-US" sz="1800" dirty="0">
              <a:solidFill>
                <a:srgbClr val="0000FF"/>
              </a:solidFill>
            </a:endParaRPr>
          </a:p>
          <a:p>
            <a:pPr>
              <a:buFont typeface="+mj-lt"/>
              <a:buAutoNum type="alphaLcParenR"/>
            </a:pPr>
            <a:r>
              <a:rPr lang="en-US" sz="1800" b="1" i="1" dirty="0" smtClean="0">
                <a:solidFill>
                  <a:srgbClr val="0000FF"/>
                </a:solidFill>
              </a:rPr>
              <a:t>Identify </a:t>
            </a:r>
            <a:r>
              <a:rPr lang="en-US" sz="1800" b="1" i="1" dirty="0">
                <a:solidFill>
                  <a:srgbClr val="0000FF"/>
                </a:solidFill>
              </a:rPr>
              <a:t>two informal powers of the president that contribute to the president’s advantage over Congress in conducting foreign policy</a:t>
            </a:r>
            <a:r>
              <a:rPr lang="en-US" sz="1800" b="1" i="1" dirty="0" smtClean="0">
                <a:solidFill>
                  <a:srgbClr val="0000FF"/>
                </a:solidFill>
              </a:rPr>
              <a:t>.</a:t>
            </a:r>
          </a:p>
          <a:p>
            <a:pPr>
              <a:buFont typeface="+mj-lt"/>
              <a:buAutoNum type="alphaLcParenR"/>
            </a:pPr>
            <a:endParaRPr lang="en-US" sz="1800" dirty="0">
              <a:solidFill>
                <a:srgbClr val="0000FF"/>
              </a:solidFill>
            </a:endParaRPr>
          </a:p>
          <a:p>
            <a:pPr>
              <a:buFont typeface="+mj-lt"/>
              <a:buAutoNum type="alphaLcParenR"/>
            </a:pPr>
            <a:r>
              <a:rPr lang="en-US" sz="1800" b="1" i="1" dirty="0" smtClean="0">
                <a:solidFill>
                  <a:srgbClr val="0000FF"/>
                </a:solidFill>
              </a:rPr>
              <a:t>Explain </a:t>
            </a:r>
            <a:r>
              <a:rPr lang="en-US" sz="1800" b="1" i="1" dirty="0">
                <a:solidFill>
                  <a:srgbClr val="0000FF"/>
                </a:solidFill>
              </a:rPr>
              <a:t>how each of the informal powers identified in (c) contributes to the president’s advantage over Congress in conducting foreign policy. </a:t>
            </a:r>
            <a:endParaRPr lang="en-US" sz="1800" dirty="0">
              <a:solidFill>
                <a:srgbClr val="0000FF"/>
              </a:solidFill>
            </a:endParaRPr>
          </a:p>
        </p:txBody>
      </p:sp>
      <p:sp>
        <p:nvSpPr>
          <p:cNvPr id="4" name="Slide Number Placeholder 3"/>
          <p:cNvSpPr>
            <a:spLocks noGrp="1"/>
          </p:cNvSpPr>
          <p:nvPr>
            <p:ph type="sldNum" sz="quarter" idx="12"/>
          </p:nvPr>
        </p:nvSpPr>
        <p:spPr/>
        <p:txBody>
          <a:bodyPr/>
          <a:lstStyle/>
          <a:p>
            <a:fld id="{A1B76A41-144B-B84B-8834-3DEC244DA6B3}" type="slidenum">
              <a:rPr lang="en-US" smtClean="0"/>
              <a:t>80</a:t>
            </a:fld>
            <a:endParaRPr lang="en-US"/>
          </a:p>
        </p:txBody>
      </p:sp>
    </p:spTree>
    <p:extLst>
      <p:ext uri="{BB962C8B-B14F-4D97-AF65-F5344CB8AC3E}">
        <p14:creationId xmlns:p14="http://schemas.microsoft.com/office/powerpoint/2010/main" val="10511469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538"/>
            <a:ext cx="8229600" cy="715962"/>
          </a:xfrm>
        </p:spPr>
        <p:txBody>
          <a:bodyPr>
            <a:normAutofit/>
          </a:bodyPr>
          <a:lstStyle/>
          <a:p>
            <a:r>
              <a:rPr lang="en-US" sz="3600" b="1" dirty="0" smtClean="0">
                <a:solidFill>
                  <a:srgbClr val="008000"/>
                </a:solidFill>
              </a:rPr>
              <a:t>FREE RESPONSE RUBRIC</a:t>
            </a:r>
            <a:endParaRPr lang="en-US" sz="3600" b="1" dirty="0">
              <a:solidFill>
                <a:srgbClr val="008000"/>
              </a:solidFill>
            </a:endParaRPr>
          </a:p>
        </p:txBody>
      </p:sp>
      <p:sp>
        <p:nvSpPr>
          <p:cNvPr id="3" name="Content Placeholder 2"/>
          <p:cNvSpPr>
            <a:spLocks noGrp="1"/>
          </p:cNvSpPr>
          <p:nvPr>
            <p:ph idx="1"/>
          </p:nvPr>
        </p:nvSpPr>
        <p:spPr>
          <a:xfrm>
            <a:off x="254000" y="939800"/>
            <a:ext cx="8636000" cy="5613399"/>
          </a:xfrm>
        </p:spPr>
        <p:txBody>
          <a:bodyPr numCol="2">
            <a:noAutofit/>
          </a:bodyPr>
          <a:lstStyle/>
          <a:p>
            <a:pPr marL="0" indent="0">
              <a:buNone/>
            </a:pPr>
            <a:r>
              <a:rPr lang="en-US" sz="1300" b="1" dirty="0">
                <a:solidFill>
                  <a:srgbClr val="008000"/>
                </a:solidFill>
              </a:rPr>
              <a:t>Part a: (2 points) 1 point for each of two identifications</a:t>
            </a:r>
            <a:endParaRPr lang="en-US" sz="1300" dirty="0">
              <a:solidFill>
                <a:srgbClr val="008000"/>
              </a:solidFill>
            </a:endParaRPr>
          </a:p>
          <a:p>
            <a:pPr marL="0" indent="0">
              <a:buNone/>
            </a:pPr>
            <a:r>
              <a:rPr lang="en-US" sz="1300" dirty="0" smtClean="0">
                <a:solidFill>
                  <a:srgbClr val="008000"/>
                </a:solidFill>
              </a:rPr>
              <a:t>Acceptable </a:t>
            </a:r>
            <a:r>
              <a:rPr lang="en-US" sz="1300" dirty="0">
                <a:solidFill>
                  <a:srgbClr val="008000"/>
                </a:solidFill>
              </a:rPr>
              <a:t>identifications of explicit, </a:t>
            </a:r>
            <a:r>
              <a:rPr lang="en-US" sz="1300" u="sng" dirty="0">
                <a:solidFill>
                  <a:srgbClr val="008000"/>
                </a:solidFill>
              </a:rPr>
              <a:t>formal constitutional powers</a:t>
            </a:r>
            <a:r>
              <a:rPr lang="en-US" sz="1300" dirty="0">
                <a:solidFill>
                  <a:srgbClr val="008000"/>
                </a:solidFill>
              </a:rPr>
              <a:t> of the President may include:</a:t>
            </a:r>
          </a:p>
          <a:p>
            <a:pPr lvl="0"/>
            <a:r>
              <a:rPr lang="en-US" sz="1300" dirty="0">
                <a:solidFill>
                  <a:srgbClr val="008000"/>
                </a:solidFill>
              </a:rPr>
              <a:t>Commander-in-chief; power to commit troops</a:t>
            </a:r>
          </a:p>
          <a:p>
            <a:pPr lvl="0"/>
            <a:r>
              <a:rPr lang="en-US" sz="1300" dirty="0">
                <a:solidFill>
                  <a:srgbClr val="008000"/>
                </a:solidFill>
              </a:rPr>
              <a:t>Appointment of ambassadors and foreign policy officials</a:t>
            </a:r>
          </a:p>
          <a:p>
            <a:pPr lvl="0"/>
            <a:r>
              <a:rPr lang="en-US" sz="1300" dirty="0">
                <a:solidFill>
                  <a:srgbClr val="008000"/>
                </a:solidFill>
              </a:rPr>
              <a:t>Negotiate/make treaties</a:t>
            </a:r>
          </a:p>
          <a:p>
            <a:pPr lvl="0"/>
            <a:r>
              <a:rPr lang="en-US" sz="1300" dirty="0">
                <a:solidFill>
                  <a:srgbClr val="008000"/>
                </a:solidFill>
              </a:rPr>
              <a:t>Recognition of nations</a:t>
            </a:r>
          </a:p>
          <a:p>
            <a:pPr lvl="0"/>
            <a:r>
              <a:rPr lang="en-US" sz="1300" dirty="0">
                <a:solidFill>
                  <a:srgbClr val="008000"/>
                </a:solidFill>
              </a:rPr>
              <a:t>Receive ambassadors and other public ministers</a:t>
            </a:r>
          </a:p>
          <a:p>
            <a:pPr marL="0" indent="0">
              <a:buNone/>
            </a:pPr>
            <a:r>
              <a:rPr lang="en-US" sz="1300" dirty="0">
                <a:solidFill>
                  <a:srgbClr val="008000"/>
                </a:solidFill>
              </a:rPr>
              <a:t> </a:t>
            </a:r>
          </a:p>
          <a:p>
            <a:pPr marL="0" indent="0">
              <a:buNone/>
            </a:pPr>
            <a:r>
              <a:rPr lang="en-US" sz="1300" b="1" dirty="0">
                <a:solidFill>
                  <a:srgbClr val="008000"/>
                </a:solidFill>
              </a:rPr>
              <a:t>Part b: (2 points) 1 point for each of two identifications</a:t>
            </a:r>
            <a:endParaRPr lang="en-US" sz="1300" dirty="0">
              <a:solidFill>
                <a:srgbClr val="008000"/>
              </a:solidFill>
            </a:endParaRPr>
          </a:p>
          <a:p>
            <a:pPr marL="0" indent="0">
              <a:buNone/>
            </a:pPr>
            <a:r>
              <a:rPr lang="en-US" sz="1300" dirty="0" smtClean="0">
                <a:solidFill>
                  <a:srgbClr val="008000"/>
                </a:solidFill>
              </a:rPr>
              <a:t>Acceptable </a:t>
            </a:r>
            <a:r>
              <a:rPr lang="en-US" sz="1300" dirty="0">
                <a:solidFill>
                  <a:srgbClr val="008000"/>
                </a:solidFill>
              </a:rPr>
              <a:t>identifications of explicit, </a:t>
            </a:r>
            <a:r>
              <a:rPr lang="en-US" sz="1300" u="sng" dirty="0">
                <a:solidFill>
                  <a:srgbClr val="008000"/>
                </a:solidFill>
              </a:rPr>
              <a:t>formal constitutional powers</a:t>
            </a:r>
            <a:r>
              <a:rPr lang="en-US" sz="1300" dirty="0">
                <a:solidFill>
                  <a:srgbClr val="008000"/>
                </a:solidFill>
              </a:rPr>
              <a:t> of Congress may include:</a:t>
            </a:r>
          </a:p>
          <a:p>
            <a:pPr lvl="0"/>
            <a:r>
              <a:rPr lang="en-US" sz="1300" dirty="0">
                <a:solidFill>
                  <a:srgbClr val="008000"/>
                </a:solidFill>
              </a:rPr>
              <a:t>confirm ambassadors</a:t>
            </a:r>
          </a:p>
          <a:p>
            <a:pPr lvl="0"/>
            <a:r>
              <a:rPr lang="en-US" sz="1300" dirty="0">
                <a:solidFill>
                  <a:srgbClr val="008000"/>
                </a:solidFill>
              </a:rPr>
              <a:t>power of purse in military/foreign policy matters</a:t>
            </a:r>
          </a:p>
          <a:p>
            <a:pPr lvl="0"/>
            <a:r>
              <a:rPr lang="en-US" sz="1300" dirty="0">
                <a:solidFill>
                  <a:srgbClr val="008000"/>
                </a:solidFill>
              </a:rPr>
              <a:t>declare war</a:t>
            </a:r>
          </a:p>
          <a:p>
            <a:pPr lvl="0"/>
            <a:r>
              <a:rPr lang="en-US" sz="1300" dirty="0">
                <a:solidFill>
                  <a:srgbClr val="008000"/>
                </a:solidFill>
              </a:rPr>
              <a:t>pass laws/resolutions re: foreign policy issues</a:t>
            </a:r>
          </a:p>
          <a:p>
            <a:pPr lvl="0"/>
            <a:r>
              <a:rPr lang="en-US" sz="1300" dirty="0">
                <a:solidFill>
                  <a:srgbClr val="008000"/>
                </a:solidFill>
              </a:rPr>
              <a:t>regulate foreign commerce (including trade agreements)</a:t>
            </a:r>
          </a:p>
          <a:p>
            <a:pPr lvl="0"/>
            <a:r>
              <a:rPr lang="en-US" sz="1300" dirty="0">
                <a:solidFill>
                  <a:srgbClr val="008000"/>
                </a:solidFill>
              </a:rPr>
              <a:t>ratify treaties</a:t>
            </a:r>
          </a:p>
          <a:p>
            <a:pPr marL="0" indent="0">
              <a:buNone/>
            </a:pPr>
            <a:r>
              <a:rPr lang="en-US" sz="1300" dirty="0">
                <a:solidFill>
                  <a:srgbClr val="008000"/>
                </a:solidFill>
              </a:rPr>
              <a:t> </a:t>
            </a:r>
          </a:p>
          <a:p>
            <a:pPr marL="0" indent="0">
              <a:buNone/>
            </a:pPr>
            <a:endParaRPr lang="en-US" sz="1300" b="1" dirty="0" smtClean="0">
              <a:solidFill>
                <a:srgbClr val="008000"/>
              </a:solidFill>
            </a:endParaRPr>
          </a:p>
          <a:p>
            <a:pPr marL="0" indent="0">
              <a:buNone/>
            </a:pPr>
            <a:endParaRPr lang="en-US" sz="1300" b="1" dirty="0">
              <a:solidFill>
                <a:srgbClr val="008000"/>
              </a:solidFill>
            </a:endParaRPr>
          </a:p>
          <a:p>
            <a:pPr marL="0" indent="0">
              <a:buNone/>
            </a:pPr>
            <a:endParaRPr lang="en-US" sz="1300" b="1" dirty="0" smtClean="0">
              <a:solidFill>
                <a:srgbClr val="008000"/>
              </a:solidFill>
            </a:endParaRPr>
          </a:p>
          <a:p>
            <a:pPr marL="0" indent="0">
              <a:buNone/>
            </a:pPr>
            <a:endParaRPr lang="en-US" sz="1300" b="1" dirty="0">
              <a:solidFill>
                <a:srgbClr val="008000"/>
              </a:solidFill>
            </a:endParaRPr>
          </a:p>
          <a:p>
            <a:pPr marL="0" indent="0">
              <a:buNone/>
            </a:pPr>
            <a:r>
              <a:rPr lang="en-US" sz="1300" b="1" dirty="0" smtClean="0">
                <a:solidFill>
                  <a:srgbClr val="008000"/>
                </a:solidFill>
              </a:rPr>
              <a:t>Part </a:t>
            </a:r>
            <a:r>
              <a:rPr lang="en-US" sz="1300" b="1" dirty="0">
                <a:solidFill>
                  <a:srgbClr val="008000"/>
                </a:solidFill>
              </a:rPr>
              <a:t>c: (2 points) 1 point for each of two identifications</a:t>
            </a:r>
            <a:endParaRPr lang="en-US" sz="1300" dirty="0">
              <a:solidFill>
                <a:srgbClr val="008000"/>
              </a:solidFill>
            </a:endParaRPr>
          </a:p>
          <a:p>
            <a:pPr marL="0" indent="0">
              <a:buNone/>
            </a:pPr>
            <a:r>
              <a:rPr lang="en-US" sz="1300" dirty="0" smtClean="0">
                <a:solidFill>
                  <a:srgbClr val="008000"/>
                </a:solidFill>
              </a:rPr>
              <a:t>Acceptable </a:t>
            </a:r>
            <a:r>
              <a:rPr lang="en-US" sz="1300" dirty="0">
                <a:solidFill>
                  <a:srgbClr val="008000"/>
                </a:solidFill>
              </a:rPr>
              <a:t>identifications of informal powers may include:</a:t>
            </a:r>
          </a:p>
          <a:p>
            <a:pPr lvl="0"/>
            <a:r>
              <a:rPr lang="en-US" sz="1300" dirty="0">
                <a:solidFill>
                  <a:srgbClr val="008000"/>
                </a:solidFill>
              </a:rPr>
              <a:t>executive agreements</a:t>
            </a:r>
          </a:p>
          <a:p>
            <a:pPr lvl="0"/>
            <a:r>
              <a:rPr lang="en-US" sz="1300" dirty="0">
                <a:solidFill>
                  <a:srgbClr val="008000"/>
                </a:solidFill>
              </a:rPr>
              <a:t>access to media/bully pulpit/morale building</a:t>
            </a:r>
          </a:p>
          <a:p>
            <a:pPr lvl="0"/>
            <a:r>
              <a:rPr lang="en-US" sz="1300" dirty="0">
                <a:solidFill>
                  <a:srgbClr val="008000"/>
                </a:solidFill>
              </a:rPr>
              <a:t>agenda setting</a:t>
            </a:r>
          </a:p>
          <a:p>
            <a:pPr lvl="0"/>
            <a:r>
              <a:rPr lang="en-US" sz="1300" dirty="0">
                <a:solidFill>
                  <a:srgbClr val="008000"/>
                </a:solidFill>
              </a:rPr>
              <a:t>meet with world leaders</a:t>
            </a:r>
          </a:p>
          <a:p>
            <a:pPr lvl="0"/>
            <a:r>
              <a:rPr lang="en-US" sz="1300" dirty="0">
                <a:solidFill>
                  <a:srgbClr val="008000"/>
                </a:solidFill>
              </a:rPr>
              <a:t>crisis managers</a:t>
            </a:r>
          </a:p>
          <a:p>
            <a:pPr lvl="0"/>
            <a:r>
              <a:rPr lang="en-US" sz="1300" dirty="0">
                <a:solidFill>
                  <a:srgbClr val="008000"/>
                </a:solidFill>
              </a:rPr>
              <a:t>international coalition building</a:t>
            </a:r>
          </a:p>
          <a:p>
            <a:pPr lvl="0"/>
            <a:r>
              <a:rPr lang="en-US" sz="1300" dirty="0">
                <a:solidFill>
                  <a:srgbClr val="008000"/>
                </a:solidFill>
              </a:rPr>
              <a:t>President has access to more information, knowledge, or expertise than does Congress</a:t>
            </a:r>
          </a:p>
          <a:p>
            <a:pPr lvl="0"/>
            <a:r>
              <a:rPr lang="en-US" sz="1300" dirty="0">
                <a:solidFill>
                  <a:srgbClr val="008000"/>
                </a:solidFill>
              </a:rPr>
              <a:t>Recognized as global leader</a:t>
            </a:r>
          </a:p>
          <a:p>
            <a:pPr marL="0" indent="0">
              <a:buNone/>
            </a:pPr>
            <a:r>
              <a:rPr lang="en-US" sz="1300" dirty="0">
                <a:solidFill>
                  <a:srgbClr val="008000"/>
                </a:solidFill>
              </a:rPr>
              <a:t> </a:t>
            </a:r>
          </a:p>
          <a:p>
            <a:pPr marL="0" indent="0">
              <a:buNone/>
            </a:pPr>
            <a:r>
              <a:rPr lang="en-US" sz="1300" b="1" dirty="0">
                <a:solidFill>
                  <a:srgbClr val="008000"/>
                </a:solidFill>
              </a:rPr>
              <a:t>Part d: (2 points) 1 point for each of two explanations</a:t>
            </a:r>
            <a:endParaRPr lang="en-US" sz="1300" dirty="0">
              <a:solidFill>
                <a:srgbClr val="008000"/>
              </a:solidFill>
            </a:endParaRPr>
          </a:p>
          <a:p>
            <a:pPr marL="0" indent="0">
              <a:buNone/>
            </a:pPr>
            <a:r>
              <a:rPr lang="en-US" sz="1300" b="1" dirty="0">
                <a:solidFill>
                  <a:srgbClr val="008000"/>
                </a:solidFill>
              </a:rPr>
              <a:t> </a:t>
            </a:r>
            <a:r>
              <a:rPr lang="en-US" sz="1300" dirty="0" smtClean="0">
                <a:solidFill>
                  <a:srgbClr val="008000"/>
                </a:solidFill>
              </a:rPr>
              <a:t>Response </a:t>
            </a:r>
            <a:r>
              <a:rPr lang="en-US" sz="1300" dirty="0">
                <a:solidFill>
                  <a:srgbClr val="008000"/>
                </a:solidFill>
              </a:rPr>
              <a:t>must show how or why the identified power gives the President advantages over Congress.   Acceptable explanations of the President’s advantage over Congress may include:</a:t>
            </a:r>
          </a:p>
          <a:p>
            <a:pPr lvl="0"/>
            <a:r>
              <a:rPr lang="en-US" sz="1300" dirty="0">
                <a:solidFill>
                  <a:srgbClr val="008000"/>
                </a:solidFill>
              </a:rPr>
              <a:t>Persuade congress; negotiate, offer support, threats, etc.</a:t>
            </a:r>
          </a:p>
          <a:p>
            <a:pPr lvl="0"/>
            <a:r>
              <a:rPr lang="en-US" sz="1300" dirty="0">
                <a:solidFill>
                  <a:srgbClr val="008000"/>
                </a:solidFill>
              </a:rPr>
              <a:t>Persuade public: (various means of persuasion) on foreign policy process/issues (e.g., apply pressure to Congress)</a:t>
            </a:r>
          </a:p>
          <a:p>
            <a:pPr lvl="0"/>
            <a:r>
              <a:rPr lang="en-US" sz="1300" dirty="0">
                <a:solidFill>
                  <a:srgbClr val="008000"/>
                </a:solidFill>
              </a:rPr>
              <a:t>Ability to circumvent the formal process</a:t>
            </a: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81</a:t>
            </a:fld>
            <a:endParaRPr lang="en-US"/>
          </a:p>
        </p:txBody>
      </p:sp>
    </p:spTree>
    <p:extLst>
      <p:ext uri="{BB962C8B-B14F-4D97-AF65-F5344CB8AC3E}">
        <p14:creationId xmlns:p14="http://schemas.microsoft.com/office/powerpoint/2010/main" val="6706762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00FF"/>
                </a:solidFill>
              </a:rPr>
              <a:t>FREE RESPONSE QUESTION</a:t>
            </a:r>
            <a:endParaRPr lang="en-US" sz="3600" b="1" dirty="0">
              <a:solidFill>
                <a:srgbClr val="0000FF"/>
              </a:solidFill>
            </a:endParaRPr>
          </a:p>
        </p:txBody>
      </p:sp>
      <p:sp>
        <p:nvSpPr>
          <p:cNvPr id="3" name="Content Placeholder 2"/>
          <p:cNvSpPr>
            <a:spLocks noGrp="1"/>
          </p:cNvSpPr>
          <p:nvPr>
            <p:ph idx="1"/>
          </p:nvPr>
        </p:nvSpPr>
        <p:spPr>
          <a:xfrm>
            <a:off x="457200" y="1231901"/>
            <a:ext cx="8229600" cy="4978400"/>
          </a:xfrm>
        </p:spPr>
        <p:txBody>
          <a:bodyPr>
            <a:noAutofit/>
          </a:bodyPr>
          <a:lstStyle/>
          <a:p>
            <a:pPr marL="0" indent="0">
              <a:buNone/>
            </a:pPr>
            <a:r>
              <a:rPr lang="en-US" sz="2000" b="1" i="1" dirty="0">
                <a:solidFill>
                  <a:srgbClr val="0000FF"/>
                </a:solidFill>
              </a:rPr>
              <a:t>A number of factors enable presidents to exert influence over Congress in the area of domestic policy. However, presidents are also limited in their influence over domestic policymaking in Congress.</a:t>
            </a:r>
            <a:endParaRPr lang="en-US" sz="2000" dirty="0">
              <a:solidFill>
                <a:srgbClr val="0000FF"/>
              </a:solidFill>
            </a:endParaRPr>
          </a:p>
          <a:p>
            <a:pPr marL="0" indent="0">
              <a:buNone/>
            </a:pPr>
            <a:r>
              <a:rPr lang="en-US" sz="2000" b="1" i="1" dirty="0">
                <a:solidFill>
                  <a:srgbClr val="0000FF"/>
                </a:solidFill>
              </a:rPr>
              <a:t> </a:t>
            </a:r>
            <a:endParaRPr lang="en-US" sz="2000" dirty="0">
              <a:solidFill>
                <a:srgbClr val="0000FF"/>
              </a:solidFill>
            </a:endParaRPr>
          </a:p>
          <a:p>
            <a:pPr marL="457200" lvl="0" indent="-457200">
              <a:buFont typeface="+mj-lt"/>
              <a:buAutoNum type="alphaLcParenR"/>
            </a:pPr>
            <a:r>
              <a:rPr lang="en-US" sz="1800" b="1" i="1" dirty="0">
                <a:solidFill>
                  <a:srgbClr val="0000FF"/>
                </a:solidFill>
              </a:rPr>
              <a:t>The Constitution grants the president certain enumerated powers. Describe two of these formal powers that enable the president to exert influence over domestic policy.</a:t>
            </a:r>
            <a:endParaRPr lang="en-US" sz="1800" dirty="0">
              <a:solidFill>
                <a:srgbClr val="0000FF"/>
              </a:solidFill>
            </a:endParaRPr>
          </a:p>
          <a:p>
            <a:pPr marL="457200" indent="-457200">
              <a:buFont typeface="+mj-lt"/>
              <a:buAutoNum type="alphaLcParenR"/>
            </a:pPr>
            <a:endParaRPr lang="en-US" sz="1800" dirty="0">
              <a:solidFill>
                <a:srgbClr val="0000FF"/>
              </a:solidFill>
            </a:endParaRPr>
          </a:p>
          <a:p>
            <a:pPr marL="457200" lvl="0" indent="-457200">
              <a:buFont typeface="+mj-lt"/>
              <a:buAutoNum type="alphaLcParenR"/>
            </a:pPr>
            <a:r>
              <a:rPr lang="en-US" sz="1800" b="1" i="1" dirty="0">
                <a:solidFill>
                  <a:srgbClr val="0000FF"/>
                </a:solidFill>
              </a:rPr>
              <a:t>Choose two of the following. Define each term and explain how each limits the president’s ability to influence domestic policymaking in Congress.</a:t>
            </a:r>
            <a:endParaRPr lang="en-US" sz="1800" dirty="0">
              <a:solidFill>
                <a:srgbClr val="0000FF"/>
              </a:solidFill>
            </a:endParaRPr>
          </a:p>
          <a:p>
            <a:pPr lvl="1">
              <a:buFont typeface="Arial" panose="020B0604020202020204" pitchFamily="34" charset="0"/>
              <a:buChar char="•"/>
            </a:pPr>
            <a:r>
              <a:rPr lang="en-US" sz="1800" b="1" i="1" dirty="0">
                <a:solidFill>
                  <a:srgbClr val="0000FF"/>
                </a:solidFill>
              </a:rPr>
              <a:t>mandatory spending</a:t>
            </a:r>
            <a:endParaRPr lang="en-US" sz="1800" dirty="0">
              <a:solidFill>
                <a:srgbClr val="0000FF"/>
              </a:solidFill>
            </a:endParaRPr>
          </a:p>
          <a:p>
            <a:pPr lvl="1">
              <a:buFont typeface="Arial" panose="020B0604020202020204" pitchFamily="34" charset="0"/>
              <a:buChar char="•"/>
            </a:pPr>
            <a:r>
              <a:rPr lang="en-US" sz="1800" b="1" i="1" dirty="0" smtClean="0">
                <a:solidFill>
                  <a:srgbClr val="0000FF"/>
                </a:solidFill>
              </a:rPr>
              <a:t>party </a:t>
            </a:r>
            <a:r>
              <a:rPr lang="en-US" sz="1800" b="1" i="1" dirty="0">
                <a:solidFill>
                  <a:srgbClr val="0000FF"/>
                </a:solidFill>
              </a:rPr>
              <a:t>polarization</a:t>
            </a:r>
            <a:endParaRPr lang="en-US" sz="1800" dirty="0">
              <a:solidFill>
                <a:srgbClr val="0000FF"/>
              </a:solidFill>
            </a:endParaRPr>
          </a:p>
          <a:p>
            <a:pPr lvl="1">
              <a:buFont typeface="Arial" panose="020B0604020202020204" pitchFamily="34" charset="0"/>
              <a:buChar char="•"/>
            </a:pPr>
            <a:r>
              <a:rPr lang="en-US" sz="1800" b="1" i="1" dirty="0" smtClean="0">
                <a:solidFill>
                  <a:srgbClr val="0000FF"/>
                </a:solidFill>
              </a:rPr>
              <a:t>lame-duck </a:t>
            </a:r>
            <a:r>
              <a:rPr lang="en-US" sz="1800" b="1" i="1" dirty="0">
                <a:solidFill>
                  <a:srgbClr val="0000FF"/>
                </a:solidFill>
              </a:rPr>
              <a:t>period</a:t>
            </a:r>
            <a:endParaRPr lang="en-US" sz="1800" dirty="0">
              <a:solidFill>
                <a:srgbClr val="0000FF"/>
              </a:solidFill>
            </a:endParaRPr>
          </a:p>
        </p:txBody>
      </p:sp>
      <p:sp>
        <p:nvSpPr>
          <p:cNvPr id="4" name="Slide Number Placeholder 3"/>
          <p:cNvSpPr>
            <a:spLocks noGrp="1"/>
          </p:cNvSpPr>
          <p:nvPr>
            <p:ph type="sldNum" sz="quarter" idx="12"/>
          </p:nvPr>
        </p:nvSpPr>
        <p:spPr/>
        <p:txBody>
          <a:bodyPr/>
          <a:lstStyle/>
          <a:p>
            <a:fld id="{A1B76A41-144B-B84B-8834-3DEC244DA6B3}" type="slidenum">
              <a:rPr lang="en-US" smtClean="0"/>
              <a:t>82</a:t>
            </a:fld>
            <a:endParaRPr lang="en-US"/>
          </a:p>
        </p:txBody>
      </p:sp>
    </p:spTree>
    <p:extLst>
      <p:ext uri="{BB962C8B-B14F-4D97-AF65-F5344CB8AC3E}">
        <p14:creationId xmlns:p14="http://schemas.microsoft.com/office/powerpoint/2010/main" val="30842483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389"/>
            <a:ext cx="8229600" cy="715962"/>
          </a:xfrm>
        </p:spPr>
        <p:txBody>
          <a:bodyPr>
            <a:normAutofit/>
          </a:bodyPr>
          <a:lstStyle/>
          <a:p>
            <a:r>
              <a:rPr lang="en-US" sz="3600" b="1" dirty="0" smtClean="0">
                <a:solidFill>
                  <a:srgbClr val="008000"/>
                </a:solidFill>
              </a:rPr>
              <a:t>FREE RESPONSE RUBRIC</a:t>
            </a:r>
            <a:endParaRPr lang="en-US" sz="3600" b="1" dirty="0">
              <a:solidFill>
                <a:srgbClr val="008000"/>
              </a:solidFill>
            </a:endParaRPr>
          </a:p>
        </p:txBody>
      </p:sp>
      <p:sp>
        <p:nvSpPr>
          <p:cNvPr id="3" name="Content Placeholder 2"/>
          <p:cNvSpPr>
            <a:spLocks noGrp="1"/>
          </p:cNvSpPr>
          <p:nvPr>
            <p:ph idx="1"/>
          </p:nvPr>
        </p:nvSpPr>
        <p:spPr>
          <a:xfrm>
            <a:off x="393700" y="903681"/>
            <a:ext cx="8229600" cy="5682604"/>
          </a:xfrm>
        </p:spPr>
        <p:txBody>
          <a:bodyPr>
            <a:noAutofit/>
          </a:bodyPr>
          <a:lstStyle/>
          <a:p>
            <a:pPr marL="0" indent="0">
              <a:buNone/>
            </a:pPr>
            <a:r>
              <a:rPr lang="en-US" sz="1100" b="1" dirty="0">
                <a:solidFill>
                  <a:srgbClr val="008000"/>
                </a:solidFill>
              </a:rPr>
              <a:t>Part (a): 2 points</a:t>
            </a:r>
            <a:endParaRPr lang="en-US" sz="1100" dirty="0">
              <a:solidFill>
                <a:srgbClr val="008000"/>
              </a:solidFill>
            </a:endParaRPr>
          </a:p>
          <a:p>
            <a:pPr marL="0" indent="0">
              <a:buNone/>
            </a:pPr>
            <a:r>
              <a:rPr lang="en-US" sz="1100" dirty="0">
                <a:solidFill>
                  <a:srgbClr val="008000"/>
                </a:solidFill>
              </a:rPr>
              <a:t>One point is earned for each of two descriptions of formal, enumerated powers that enable the president to exert influence over domestic policy. Acceptable descriptions may include:</a:t>
            </a:r>
          </a:p>
          <a:p>
            <a:pPr lvl="0"/>
            <a:r>
              <a:rPr lang="en-US" sz="1100" dirty="0">
                <a:solidFill>
                  <a:srgbClr val="008000"/>
                </a:solidFill>
              </a:rPr>
              <a:t>Legislative powers (veto, pocket veto, signing legislation).</a:t>
            </a:r>
          </a:p>
          <a:p>
            <a:pPr lvl="0"/>
            <a:r>
              <a:rPr lang="en-US" sz="1100" dirty="0">
                <a:solidFill>
                  <a:srgbClr val="008000"/>
                </a:solidFill>
              </a:rPr>
              <a:t>State of the Union address.</a:t>
            </a:r>
          </a:p>
          <a:p>
            <a:pPr lvl="0"/>
            <a:r>
              <a:rPr lang="en-US" sz="1100" dirty="0">
                <a:solidFill>
                  <a:srgbClr val="008000"/>
                </a:solidFill>
              </a:rPr>
              <a:t>Appointment power (to a domestic office).</a:t>
            </a:r>
          </a:p>
          <a:p>
            <a:pPr lvl="0"/>
            <a:r>
              <a:rPr lang="en-US" sz="1100" dirty="0">
                <a:solidFill>
                  <a:srgbClr val="008000"/>
                </a:solidFill>
              </a:rPr>
              <a:t>Calling Congress into session.</a:t>
            </a:r>
          </a:p>
          <a:p>
            <a:pPr lvl="0"/>
            <a:r>
              <a:rPr lang="en-US" sz="1100" dirty="0">
                <a:solidFill>
                  <a:srgbClr val="008000"/>
                </a:solidFill>
              </a:rPr>
              <a:t>Chief executive role (“faithfully execute the law” clause).</a:t>
            </a:r>
          </a:p>
          <a:p>
            <a:pPr lvl="0"/>
            <a:r>
              <a:rPr lang="en-US" sz="1100" dirty="0">
                <a:solidFill>
                  <a:srgbClr val="008000"/>
                </a:solidFill>
              </a:rPr>
              <a:t>Commander-in-chief role (must connect it to domestic policy in order to earn the point).</a:t>
            </a:r>
          </a:p>
          <a:p>
            <a:pPr marL="0" indent="0">
              <a:buNone/>
            </a:pPr>
            <a:r>
              <a:rPr lang="en-US" sz="1100" dirty="0">
                <a:solidFill>
                  <a:srgbClr val="008000"/>
                </a:solidFill>
              </a:rPr>
              <a:t> </a:t>
            </a:r>
          </a:p>
          <a:p>
            <a:pPr marL="0" indent="0">
              <a:buNone/>
            </a:pPr>
            <a:r>
              <a:rPr lang="en-US" sz="1100" b="1" dirty="0">
                <a:solidFill>
                  <a:srgbClr val="008000"/>
                </a:solidFill>
              </a:rPr>
              <a:t>Part (b): 4 points</a:t>
            </a:r>
            <a:endParaRPr lang="en-US" sz="1100" dirty="0">
              <a:solidFill>
                <a:srgbClr val="008000"/>
              </a:solidFill>
            </a:endParaRPr>
          </a:p>
          <a:p>
            <a:pPr marL="0" indent="0">
              <a:buNone/>
            </a:pPr>
            <a:r>
              <a:rPr lang="en-US" sz="1100" dirty="0">
                <a:solidFill>
                  <a:srgbClr val="008000"/>
                </a:solidFill>
              </a:rPr>
              <a:t>One point is earned for each of two definitions and two explanations of limits to the president’s ability to influence domestic policymaking in Congress. Explanations must be tied to a correct, though not necessarily complete, definition. </a:t>
            </a: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83</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599284933"/>
              </p:ext>
            </p:extLst>
          </p:nvPr>
        </p:nvGraphicFramePr>
        <p:xfrm>
          <a:off x="1358900" y="3627690"/>
          <a:ext cx="6337300" cy="3119185"/>
        </p:xfrm>
        <a:graphic>
          <a:graphicData uri="http://schemas.openxmlformats.org/presentationml/2006/ole">
            <mc:AlternateContent xmlns:mc="http://schemas.openxmlformats.org/markup-compatibility/2006">
              <mc:Choice xmlns:v="urn:schemas-microsoft-com:vml" Requires="v">
                <p:oleObj spid="_x0000_s1051" name="Document" r:id="rId3" imgW="6357735" imgH="3255039" progId="Word.Document.12">
                  <p:embed/>
                </p:oleObj>
              </mc:Choice>
              <mc:Fallback>
                <p:oleObj name="Document" r:id="rId3" imgW="6357735" imgH="3255039" progId="Word.Document.12">
                  <p:embed/>
                  <p:pic>
                    <p:nvPicPr>
                      <p:cNvPr id="0" name=""/>
                      <p:cNvPicPr/>
                      <p:nvPr/>
                    </p:nvPicPr>
                    <p:blipFill>
                      <a:blip r:embed="rId4"/>
                      <a:stretch>
                        <a:fillRect/>
                      </a:stretch>
                    </p:blipFill>
                    <p:spPr>
                      <a:xfrm>
                        <a:off x="1358900" y="3627690"/>
                        <a:ext cx="6337300" cy="3119185"/>
                      </a:xfrm>
                      <a:prstGeom prst="rect">
                        <a:avLst/>
                      </a:prstGeom>
                    </p:spPr>
                  </p:pic>
                </p:oleObj>
              </mc:Fallback>
            </mc:AlternateContent>
          </a:graphicData>
        </a:graphic>
      </p:graphicFrame>
    </p:spTree>
    <p:extLst>
      <p:ext uri="{BB962C8B-B14F-4D97-AF65-F5344CB8AC3E}">
        <p14:creationId xmlns:p14="http://schemas.microsoft.com/office/powerpoint/2010/main" val="41281097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00FF"/>
                </a:solidFill>
              </a:rPr>
              <a:t>FREE RESPONSE QUESTION</a:t>
            </a:r>
            <a:endParaRPr lang="en-US" sz="3600" b="1" dirty="0">
              <a:solidFill>
                <a:srgbClr val="0000FF"/>
              </a:solidFill>
            </a:endParaRPr>
          </a:p>
        </p:txBody>
      </p:sp>
      <p:sp>
        <p:nvSpPr>
          <p:cNvPr id="3" name="Content Placeholder 2"/>
          <p:cNvSpPr>
            <a:spLocks noGrp="1"/>
          </p:cNvSpPr>
          <p:nvPr>
            <p:ph idx="1"/>
          </p:nvPr>
        </p:nvSpPr>
        <p:spPr>
          <a:xfrm>
            <a:off x="457200" y="1231901"/>
            <a:ext cx="8229600" cy="4978400"/>
          </a:xfrm>
        </p:spPr>
        <p:txBody>
          <a:bodyPr>
            <a:noAutofit/>
          </a:bodyPr>
          <a:lstStyle/>
          <a:p>
            <a:pPr marL="0" indent="0">
              <a:buNone/>
            </a:pPr>
            <a:r>
              <a:rPr lang="en-US" sz="1800" b="1" i="1" dirty="0">
                <a:solidFill>
                  <a:srgbClr val="0000FF"/>
                </a:solidFill>
              </a:rPr>
              <a:t>The Constitution of the United States creates a government of separate institutions that share power rather than a government that delegates power exclusively to a single branch. Frequently, this means that presidents and Congress struggle with each other.</a:t>
            </a:r>
            <a:endParaRPr lang="en-US" sz="1800" dirty="0">
              <a:solidFill>
                <a:srgbClr val="0000FF"/>
              </a:solidFill>
            </a:endParaRPr>
          </a:p>
          <a:p>
            <a:endParaRPr lang="en-US" sz="1800" dirty="0">
              <a:solidFill>
                <a:srgbClr val="0000FF"/>
              </a:solidFill>
            </a:endParaRPr>
          </a:p>
          <a:p>
            <a:pPr lvl="0">
              <a:buFont typeface="+mj-lt"/>
              <a:buAutoNum type="alphaLcParenR"/>
            </a:pPr>
            <a:r>
              <a:rPr lang="en-US" sz="1600" b="1" i="1" dirty="0">
                <a:solidFill>
                  <a:srgbClr val="0000FF"/>
                </a:solidFill>
              </a:rPr>
              <a:t>For each of the presidential powers below, explain one way that congressional decision making is affected by that power.</a:t>
            </a:r>
            <a:endParaRPr lang="en-US" sz="1600" dirty="0">
              <a:solidFill>
                <a:srgbClr val="0000FF"/>
              </a:solidFill>
            </a:endParaRPr>
          </a:p>
          <a:p>
            <a:pPr lvl="1">
              <a:buFont typeface="Arial" panose="020B0604020202020204" pitchFamily="34" charset="0"/>
              <a:buChar char="•"/>
            </a:pPr>
            <a:r>
              <a:rPr lang="en-US" sz="1600" b="1" i="1" dirty="0">
                <a:solidFill>
                  <a:srgbClr val="0000FF"/>
                </a:solidFill>
              </a:rPr>
              <a:t>Veto power</a:t>
            </a:r>
            <a:endParaRPr lang="en-US" sz="1600" dirty="0">
              <a:solidFill>
                <a:srgbClr val="0000FF"/>
              </a:solidFill>
            </a:endParaRPr>
          </a:p>
          <a:p>
            <a:pPr lvl="1">
              <a:buFont typeface="Arial" panose="020B0604020202020204" pitchFamily="34" charset="0"/>
              <a:buChar char="•"/>
            </a:pPr>
            <a:r>
              <a:rPr lang="en-US" sz="1600" b="1" i="1" dirty="0">
                <a:solidFill>
                  <a:srgbClr val="0000FF"/>
                </a:solidFill>
              </a:rPr>
              <a:t>Power to issue executive orders</a:t>
            </a:r>
            <a:endParaRPr lang="en-US" sz="1600" dirty="0">
              <a:solidFill>
                <a:srgbClr val="0000FF"/>
              </a:solidFill>
            </a:endParaRPr>
          </a:p>
          <a:p>
            <a:pPr lvl="1">
              <a:buFont typeface="Arial" panose="020B0604020202020204" pitchFamily="34" charset="0"/>
              <a:buChar char="•"/>
            </a:pPr>
            <a:r>
              <a:rPr lang="en-US" sz="1600" b="1" i="1" dirty="0">
                <a:solidFill>
                  <a:srgbClr val="0000FF"/>
                </a:solidFill>
              </a:rPr>
              <a:t>Power as commander in </a:t>
            </a:r>
            <a:r>
              <a:rPr lang="en-US" sz="1600" b="1" i="1" dirty="0" smtClean="0">
                <a:solidFill>
                  <a:srgbClr val="0000FF"/>
                </a:solidFill>
              </a:rPr>
              <a:t>chief</a:t>
            </a:r>
          </a:p>
          <a:p>
            <a:pPr marL="457200" lvl="1" indent="0">
              <a:buNone/>
            </a:pPr>
            <a:endParaRPr lang="en-US" sz="1600" b="1" i="1" dirty="0" smtClean="0">
              <a:solidFill>
                <a:srgbClr val="0000FF"/>
              </a:solidFill>
            </a:endParaRPr>
          </a:p>
          <a:p>
            <a:pPr>
              <a:buFont typeface="+mj-lt"/>
              <a:buAutoNum type="alphaLcParenR"/>
            </a:pPr>
            <a:r>
              <a:rPr lang="en-US" sz="1600" b="1" i="1" dirty="0" smtClean="0">
                <a:solidFill>
                  <a:srgbClr val="0000FF"/>
                </a:solidFill>
              </a:rPr>
              <a:t>For </a:t>
            </a:r>
            <a:r>
              <a:rPr lang="en-US" sz="1600" b="1" i="1" dirty="0">
                <a:solidFill>
                  <a:srgbClr val="0000FF"/>
                </a:solidFill>
              </a:rPr>
              <a:t>each of the congressional powers below, explain one way that presidential decision making is affected by that power.</a:t>
            </a:r>
            <a:endParaRPr lang="en-US" sz="1600" dirty="0">
              <a:solidFill>
                <a:srgbClr val="0000FF"/>
              </a:solidFill>
            </a:endParaRPr>
          </a:p>
          <a:p>
            <a:pPr lvl="1">
              <a:buFont typeface="Arial" panose="020B0604020202020204" pitchFamily="34" charset="0"/>
              <a:buChar char="•"/>
            </a:pPr>
            <a:r>
              <a:rPr lang="en-US" sz="1600" b="1" i="1" dirty="0">
                <a:solidFill>
                  <a:srgbClr val="0000FF"/>
                </a:solidFill>
              </a:rPr>
              <a:t>Legislative oversight power</a:t>
            </a:r>
            <a:endParaRPr lang="en-US" sz="1600" dirty="0">
              <a:solidFill>
                <a:srgbClr val="0000FF"/>
              </a:solidFill>
            </a:endParaRPr>
          </a:p>
          <a:p>
            <a:pPr lvl="1">
              <a:buFont typeface="Arial" panose="020B0604020202020204" pitchFamily="34" charset="0"/>
              <a:buChar char="•"/>
            </a:pPr>
            <a:r>
              <a:rPr lang="en-US" sz="1600" b="1" i="1" dirty="0">
                <a:solidFill>
                  <a:srgbClr val="0000FF"/>
                </a:solidFill>
              </a:rPr>
              <a:t>Senate advice and consent power</a:t>
            </a:r>
            <a:endParaRPr lang="en-US" sz="1600" dirty="0">
              <a:solidFill>
                <a:srgbClr val="0000FF"/>
              </a:solidFill>
            </a:endParaRPr>
          </a:p>
          <a:p>
            <a:pPr lvl="1">
              <a:buFont typeface="Arial" panose="020B0604020202020204" pitchFamily="34" charset="0"/>
              <a:buChar char="•"/>
            </a:pPr>
            <a:r>
              <a:rPr lang="en-US" sz="1600" b="1" i="1" dirty="0">
                <a:solidFill>
                  <a:srgbClr val="0000FF"/>
                </a:solidFill>
              </a:rPr>
              <a:t>Budgetary power</a:t>
            </a:r>
            <a:endParaRPr lang="en-US" sz="1600" dirty="0">
              <a:solidFill>
                <a:srgbClr val="0000FF"/>
              </a:solidFill>
            </a:endParaRPr>
          </a:p>
        </p:txBody>
      </p:sp>
      <p:sp>
        <p:nvSpPr>
          <p:cNvPr id="4" name="Slide Number Placeholder 3"/>
          <p:cNvSpPr>
            <a:spLocks noGrp="1"/>
          </p:cNvSpPr>
          <p:nvPr>
            <p:ph type="sldNum" sz="quarter" idx="12"/>
          </p:nvPr>
        </p:nvSpPr>
        <p:spPr/>
        <p:txBody>
          <a:bodyPr/>
          <a:lstStyle/>
          <a:p>
            <a:fld id="{A1B76A41-144B-B84B-8834-3DEC244DA6B3}" type="slidenum">
              <a:rPr lang="en-US" smtClean="0"/>
              <a:t>84</a:t>
            </a:fld>
            <a:endParaRPr lang="en-US"/>
          </a:p>
        </p:txBody>
      </p:sp>
    </p:spTree>
    <p:extLst>
      <p:ext uri="{BB962C8B-B14F-4D97-AF65-F5344CB8AC3E}">
        <p14:creationId xmlns:p14="http://schemas.microsoft.com/office/powerpoint/2010/main" val="2539675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8000"/>
                </a:solidFill>
              </a:rPr>
              <a:t>FREE RESPONSE RUBRIC</a:t>
            </a:r>
            <a:endParaRPr lang="en-US" sz="3600" b="1" dirty="0">
              <a:solidFill>
                <a:srgbClr val="008000"/>
              </a:solidFill>
            </a:endParaRPr>
          </a:p>
        </p:txBody>
      </p:sp>
      <p:sp>
        <p:nvSpPr>
          <p:cNvPr id="3" name="Content Placeholder 2"/>
          <p:cNvSpPr>
            <a:spLocks noGrp="1"/>
          </p:cNvSpPr>
          <p:nvPr>
            <p:ph idx="1"/>
          </p:nvPr>
        </p:nvSpPr>
        <p:spPr>
          <a:xfrm>
            <a:off x="457200" y="1231901"/>
            <a:ext cx="8229600" cy="5124450"/>
          </a:xfrm>
        </p:spPr>
        <p:txBody>
          <a:bodyPr numCol="2">
            <a:noAutofit/>
          </a:bodyPr>
          <a:lstStyle/>
          <a:p>
            <a:pPr marL="0" indent="0">
              <a:buNone/>
            </a:pPr>
            <a:r>
              <a:rPr lang="en-US" sz="1100" b="1" dirty="0">
                <a:solidFill>
                  <a:srgbClr val="008000"/>
                </a:solidFill>
              </a:rPr>
              <a:t>Part (a): 3 points </a:t>
            </a:r>
            <a:endParaRPr lang="en-US" sz="1100" dirty="0">
              <a:solidFill>
                <a:srgbClr val="008000"/>
              </a:solidFill>
            </a:endParaRPr>
          </a:p>
          <a:p>
            <a:pPr marL="0" indent="0">
              <a:buNone/>
            </a:pPr>
            <a:r>
              <a:rPr lang="en-US" sz="1100" dirty="0">
                <a:solidFill>
                  <a:srgbClr val="008000"/>
                </a:solidFill>
              </a:rPr>
              <a:t>One point is earned for each explanation of how congressional decision making is affected by the following presidential powers: </a:t>
            </a:r>
          </a:p>
          <a:p>
            <a:pPr lvl="0"/>
            <a:r>
              <a:rPr lang="en-US" sz="1100" dirty="0">
                <a:solidFill>
                  <a:srgbClr val="008000"/>
                </a:solidFill>
              </a:rPr>
              <a:t>Veto power </a:t>
            </a:r>
          </a:p>
          <a:p>
            <a:pPr lvl="1"/>
            <a:r>
              <a:rPr lang="en-US" sz="1100" dirty="0">
                <a:solidFill>
                  <a:srgbClr val="008000"/>
                </a:solidFill>
              </a:rPr>
              <a:t>Results in congressional interaction with the president/executive branch during the legislative process (e.g., bargaining, negotiation, compromising, consulting). </a:t>
            </a:r>
          </a:p>
          <a:p>
            <a:pPr lvl="1"/>
            <a:r>
              <a:rPr lang="en-US" sz="1100" dirty="0">
                <a:solidFill>
                  <a:srgbClr val="008000"/>
                </a:solidFill>
              </a:rPr>
              <a:t>Prevents or discourages congressional action if the president makes a statement of clear opposition or threatens a veto. </a:t>
            </a:r>
          </a:p>
          <a:p>
            <a:endParaRPr lang="en-US" sz="1100" dirty="0">
              <a:solidFill>
                <a:srgbClr val="008000"/>
              </a:solidFill>
            </a:endParaRPr>
          </a:p>
          <a:p>
            <a:pPr lvl="0"/>
            <a:r>
              <a:rPr lang="en-US" sz="1100" dirty="0">
                <a:solidFill>
                  <a:srgbClr val="008000"/>
                </a:solidFill>
              </a:rPr>
              <a:t>Power to issue executive orders </a:t>
            </a:r>
          </a:p>
          <a:p>
            <a:pPr lvl="1"/>
            <a:r>
              <a:rPr lang="en-US" sz="1100" dirty="0">
                <a:solidFill>
                  <a:srgbClr val="008000"/>
                </a:solidFill>
              </a:rPr>
              <a:t>Congress acts in response to or anticipates executive orders (e.g., countermands, preempts, compromises). </a:t>
            </a:r>
          </a:p>
          <a:p>
            <a:pPr lvl="1"/>
            <a:r>
              <a:rPr lang="en-US" sz="1100" dirty="0">
                <a:solidFill>
                  <a:srgbClr val="008000"/>
                </a:solidFill>
              </a:rPr>
              <a:t>Congress avoids taking action on controversial issues. </a:t>
            </a:r>
          </a:p>
          <a:p>
            <a:endParaRPr lang="en-US" sz="1100" dirty="0">
              <a:solidFill>
                <a:srgbClr val="008000"/>
              </a:solidFill>
            </a:endParaRPr>
          </a:p>
          <a:p>
            <a:pPr lvl="0"/>
            <a:r>
              <a:rPr lang="en-US" sz="1100" dirty="0">
                <a:solidFill>
                  <a:srgbClr val="008000"/>
                </a:solidFill>
              </a:rPr>
              <a:t>Power as commander in chief </a:t>
            </a:r>
          </a:p>
          <a:p>
            <a:pPr lvl="1"/>
            <a:r>
              <a:rPr lang="en-US" sz="1100" dirty="0">
                <a:solidFill>
                  <a:srgbClr val="008000"/>
                </a:solidFill>
              </a:rPr>
              <a:t>Congress engages in oversight activities. </a:t>
            </a:r>
          </a:p>
          <a:p>
            <a:pPr lvl="1"/>
            <a:r>
              <a:rPr lang="en-US" sz="1100" dirty="0">
                <a:solidFill>
                  <a:srgbClr val="008000"/>
                </a:solidFill>
              </a:rPr>
              <a:t>Congress clarifies its role associated with the power to declare war (i.e., War Powers Act). </a:t>
            </a:r>
          </a:p>
          <a:p>
            <a:pPr lvl="1"/>
            <a:r>
              <a:rPr lang="en-US" sz="1100" dirty="0">
                <a:solidFill>
                  <a:srgbClr val="008000"/>
                </a:solidFill>
              </a:rPr>
              <a:t>Congress controls military spending and thus can approve, modify or reject funding. </a:t>
            </a:r>
          </a:p>
          <a:p>
            <a:pPr marL="0" indent="0">
              <a:buNone/>
            </a:pPr>
            <a:r>
              <a:rPr lang="en-US" sz="1100" dirty="0">
                <a:solidFill>
                  <a:srgbClr val="008000"/>
                </a:solidFill>
              </a:rPr>
              <a:t> </a:t>
            </a:r>
          </a:p>
          <a:p>
            <a:pPr marL="0" indent="0">
              <a:buNone/>
            </a:pPr>
            <a:endParaRPr lang="en-US" sz="1100" b="1" dirty="0" smtClean="0">
              <a:solidFill>
                <a:srgbClr val="008000"/>
              </a:solidFill>
            </a:endParaRPr>
          </a:p>
          <a:p>
            <a:pPr marL="0" indent="0">
              <a:buNone/>
            </a:pPr>
            <a:endParaRPr lang="en-US" sz="1100" b="1" dirty="0" smtClean="0">
              <a:solidFill>
                <a:srgbClr val="008000"/>
              </a:solidFill>
            </a:endParaRPr>
          </a:p>
          <a:p>
            <a:pPr marL="0" indent="0">
              <a:buNone/>
            </a:pPr>
            <a:endParaRPr lang="en-US" sz="1100" b="1" dirty="0">
              <a:solidFill>
                <a:srgbClr val="008000"/>
              </a:solidFill>
            </a:endParaRPr>
          </a:p>
          <a:p>
            <a:pPr marL="0" indent="0">
              <a:buNone/>
            </a:pPr>
            <a:endParaRPr lang="en-US" sz="1100" b="1" dirty="0" smtClean="0">
              <a:solidFill>
                <a:srgbClr val="008000"/>
              </a:solidFill>
            </a:endParaRPr>
          </a:p>
          <a:p>
            <a:pPr marL="177800" indent="0">
              <a:buNone/>
            </a:pPr>
            <a:r>
              <a:rPr lang="en-US" sz="1100" b="1" dirty="0" smtClean="0">
                <a:solidFill>
                  <a:srgbClr val="008000"/>
                </a:solidFill>
              </a:rPr>
              <a:t>Part </a:t>
            </a:r>
            <a:r>
              <a:rPr lang="en-US" sz="1100" b="1" dirty="0">
                <a:solidFill>
                  <a:srgbClr val="008000"/>
                </a:solidFill>
              </a:rPr>
              <a:t>(b): 3 points </a:t>
            </a:r>
            <a:endParaRPr lang="en-US" sz="1100" dirty="0">
              <a:solidFill>
                <a:srgbClr val="008000"/>
              </a:solidFill>
            </a:endParaRPr>
          </a:p>
          <a:p>
            <a:pPr marL="177800" indent="0">
              <a:buNone/>
            </a:pPr>
            <a:r>
              <a:rPr lang="en-US" sz="1100" dirty="0">
                <a:solidFill>
                  <a:srgbClr val="008000"/>
                </a:solidFill>
              </a:rPr>
              <a:t>One point is earned for each explanation of how presidential decision making is affected by the following congressional powers: </a:t>
            </a:r>
          </a:p>
          <a:p>
            <a:pPr lvl="0" indent="-165100"/>
            <a:r>
              <a:rPr lang="en-US" sz="1100" dirty="0">
                <a:solidFill>
                  <a:srgbClr val="008000"/>
                </a:solidFill>
              </a:rPr>
              <a:t>Power of legislative oversight </a:t>
            </a:r>
          </a:p>
          <a:p>
            <a:pPr lvl="1"/>
            <a:r>
              <a:rPr lang="en-US" sz="1100" dirty="0">
                <a:solidFill>
                  <a:srgbClr val="008000"/>
                </a:solidFill>
              </a:rPr>
              <a:t>Presidents minimize the number or extent of actions that might draw congressional scrutiny. </a:t>
            </a:r>
          </a:p>
          <a:p>
            <a:endParaRPr lang="en-US" sz="1100" dirty="0">
              <a:solidFill>
                <a:srgbClr val="008000"/>
              </a:solidFill>
            </a:endParaRPr>
          </a:p>
          <a:p>
            <a:pPr lvl="0" indent="-165100"/>
            <a:r>
              <a:rPr lang="en-US" sz="1100" dirty="0">
                <a:solidFill>
                  <a:srgbClr val="008000"/>
                </a:solidFill>
              </a:rPr>
              <a:t>Senate advice and consent power</a:t>
            </a:r>
          </a:p>
          <a:p>
            <a:pPr lvl="1"/>
            <a:r>
              <a:rPr lang="en-US" sz="1100" dirty="0">
                <a:solidFill>
                  <a:srgbClr val="008000"/>
                </a:solidFill>
              </a:rPr>
              <a:t>Presidents weigh the implications of making controversial or ideological nominations or appointments. </a:t>
            </a:r>
          </a:p>
          <a:p>
            <a:pPr lvl="1"/>
            <a:r>
              <a:rPr lang="en-US" sz="1100" dirty="0">
                <a:solidFill>
                  <a:srgbClr val="008000"/>
                </a:solidFill>
              </a:rPr>
              <a:t>Presidents use recess appointments, avoiding controversial confirmation battles. </a:t>
            </a:r>
          </a:p>
          <a:p>
            <a:pPr lvl="1"/>
            <a:r>
              <a:rPr lang="en-US" sz="1100" dirty="0">
                <a:solidFill>
                  <a:srgbClr val="008000"/>
                </a:solidFill>
              </a:rPr>
              <a:t>Presidents use executive agreements to avoid the need to have treaties ratified. </a:t>
            </a:r>
          </a:p>
          <a:p>
            <a:endParaRPr lang="en-US" sz="1100" dirty="0">
              <a:solidFill>
                <a:srgbClr val="008000"/>
              </a:solidFill>
            </a:endParaRPr>
          </a:p>
          <a:p>
            <a:pPr lvl="0" indent="-165100"/>
            <a:r>
              <a:rPr lang="en-US" sz="1100" dirty="0">
                <a:solidFill>
                  <a:srgbClr val="008000"/>
                </a:solidFill>
              </a:rPr>
              <a:t>Budgetary power </a:t>
            </a:r>
          </a:p>
          <a:p>
            <a:pPr lvl="1"/>
            <a:r>
              <a:rPr lang="en-US" sz="1100" dirty="0">
                <a:solidFill>
                  <a:srgbClr val="008000"/>
                </a:solidFill>
              </a:rPr>
              <a:t>Presidents consider budget items or programs that are important to members of Congress. </a:t>
            </a:r>
          </a:p>
          <a:p>
            <a:pPr lvl="1"/>
            <a:r>
              <a:rPr lang="en-US" sz="1100" dirty="0">
                <a:solidFill>
                  <a:srgbClr val="008000"/>
                </a:solidFill>
              </a:rPr>
              <a:t>Presidents consult with members of Congress during the budget process. </a:t>
            </a:r>
          </a:p>
          <a:p>
            <a:pPr lvl="1"/>
            <a:r>
              <a:rPr lang="en-US" sz="1100" dirty="0">
                <a:solidFill>
                  <a:srgbClr val="008000"/>
                </a:solidFill>
              </a:rPr>
              <a:t>Presidents sign budgets that include provisions they oppose rather than veto the budget. </a:t>
            </a:r>
          </a:p>
          <a:p>
            <a:pPr lvl="1"/>
            <a:r>
              <a:rPr lang="en-US" sz="1100" dirty="0">
                <a:solidFill>
                  <a:srgbClr val="008000"/>
                </a:solidFill>
              </a:rPr>
              <a:t>Presidents postpone agenda items because of difficulty in getting congressional budgetary approval. </a:t>
            </a: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85</a:t>
            </a:fld>
            <a:endParaRPr lang="en-US"/>
          </a:p>
        </p:txBody>
      </p:sp>
    </p:spTree>
    <p:extLst>
      <p:ext uri="{BB962C8B-B14F-4D97-AF65-F5344CB8AC3E}">
        <p14:creationId xmlns:p14="http://schemas.microsoft.com/office/powerpoint/2010/main" val="21796337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ROLES OF THE PRESIDENT</a:t>
            </a:r>
            <a:br>
              <a:rPr lang="en-US" sz="3200" b="1" dirty="0"/>
            </a:br>
            <a:r>
              <a:rPr lang="en-US" sz="3200" b="1" dirty="0" smtClean="0"/>
              <a:t>NON-CONSTITUTIONAL ROLES</a:t>
            </a:r>
            <a:endParaRPr lang="en-US" sz="3200" dirty="0"/>
          </a:p>
        </p:txBody>
      </p:sp>
      <p:sp>
        <p:nvSpPr>
          <p:cNvPr id="3" name="Content Placeholder 2"/>
          <p:cNvSpPr>
            <a:spLocks noGrp="1"/>
          </p:cNvSpPr>
          <p:nvPr>
            <p:ph idx="1"/>
          </p:nvPr>
        </p:nvSpPr>
        <p:spPr/>
        <p:txBody>
          <a:bodyPr>
            <a:normAutofit/>
          </a:bodyPr>
          <a:lstStyle/>
          <a:p>
            <a:pPr marL="0" indent="0">
              <a:lnSpc>
                <a:spcPct val="120000"/>
              </a:lnSpc>
              <a:buNone/>
              <a:defRPr/>
            </a:pPr>
            <a:r>
              <a:rPr lang="en-US" sz="2000" b="1" dirty="0" smtClean="0"/>
              <a:t>HEAD OF POLITICAL PARTY</a:t>
            </a:r>
          </a:p>
          <a:p>
            <a:pPr>
              <a:lnSpc>
                <a:spcPct val="120000"/>
              </a:lnSpc>
              <a:defRPr/>
            </a:pPr>
            <a:r>
              <a:rPr lang="en-US" sz="2000" b="1" dirty="0" smtClean="0"/>
              <a:t>Selects </a:t>
            </a:r>
            <a:r>
              <a:rPr lang="en-US" sz="2000" b="1" dirty="0"/>
              <a:t>the party's chairman of the national committee and </a:t>
            </a:r>
            <a:r>
              <a:rPr lang="en-US" sz="2000" b="1" dirty="0" smtClean="0"/>
              <a:t>VP </a:t>
            </a:r>
            <a:r>
              <a:rPr lang="en-US" sz="2000" b="1" dirty="0"/>
              <a:t>nominee.</a:t>
            </a:r>
          </a:p>
          <a:p>
            <a:pPr>
              <a:lnSpc>
                <a:spcPct val="120000"/>
              </a:lnSpc>
              <a:defRPr/>
            </a:pPr>
            <a:r>
              <a:rPr lang="en-US" sz="2000" b="1" dirty="0" smtClean="0"/>
              <a:t>Political </a:t>
            </a:r>
            <a:r>
              <a:rPr lang="en-US" sz="2000" b="1" dirty="0"/>
              <a:t>patronage.</a:t>
            </a:r>
          </a:p>
          <a:p>
            <a:pPr marL="0" indent="0">
              <a:lnSpc>
                <a:spcPct val="120000"/>
              </a:lnSpc>
              <a:buNone/>
              <a:defRPr/>
            </a:pPr>
            <a:endParaRPr lang="en-US" sz="2000" b="1" dirty="0" smtClean="0"/>
          </a:p>
          <a:p>
            <a:pPr marL="0" indent="0">
              <a:lnSpc>
                <a:spcPct val="120000"/>
              </a:lnSpc>
              <a:buNone/>
              <a:defRPr/>
            </a:pPr>
            <a:r>
              <a:rPr lang="en-US" sz="2000" b="1" dirty="0" smtClean="0"/>
              <a:t>CHIEF ECONOMIST</a:t>
            </a:r>
          </a:p>
          <a:p>
            <a:pPr>
              <a:lnSpc>
                <a:spcPct val="120000"/>
              </a:lnSpc>
              <a:defRPr/>
            </a:pPr>
            <a:r>
              <a:rPr lang="en-US" sz="2000" b="1" dirty="0" smtClean="0"/>
              <a:t>Responsible </a:t>
            </a:r>
            <a:r>
              <a:rPr lang="en-US" sz="2000" b="1" dirty="0"/>
              <a:t>for the </a:t>
            </a:r>
            <a:r>
              <a:rPr lang="en-US" sz="2000" b="1" dirty="0" smtClean="0"/>
              <a:t>overall health </a:t>
            </a:r>
            <a:r>
              <a:rPr lang="en-US" sz="2000" b="1" dirty="0"/>
              <a:t>of the economy.</a:t>
            </a:r>
          </a:p>
          <a:p>
            <a:pPr>
              <a:lnSpc>
                <a:spcPct val="120000"/>
              </a:lnSpc>
              <a:defRPr/>
            </a:pPr>
            <a:r>
              <a:rPr lang="en-US" sz="2000" b="1" dirty="0"/>
              <a:t>Proposes the federal </a:t>
            </a:r>
            <a:r>
              <a:rPr lang="en-US" sz="2000" b="1" dirty="0" smtClean="0"/>
              <a:t>budget (</a:t>
            </a:r>
            <a:r>
              <a:rPr lang="en-US" sz="2000" b="1" dirty="0"/>
              <a:t>though Congress can alter it</a:t>
            </a:r>
            <a:r>
              <a:rPr lang="en-US" sz="2000" b="1" dirty="0" smtClean="0"/>
              <a:t>).</a:t>
            </a:r>
            <a:endParaRPr lang="en-US" sz="2000" b="1" dirty="0"/>
          </a:p>
        </p:txBody>
      </p:sp>
      <p:sp>
        <p:nvSpPr>
          <p:cNvPr id="4" name="Slide Number Placeholder 3"/>
          <p:cNvSpPr>
            <a:spLocks noGrp="1"/>
          </p:cNvSpPr>
          <p:nvPr>
            <p:ph type="sldNum" sz="quarter" idx="12"/>
          </p:nvPr>
        </p:nvSpPr>
        <p:spPr/>
        <p:txBody>
          <a:bodyPr/>
          <a:lstStyle/>
          <a:p>
            <a:fld id="{A1B76A41-144B-B84B-8834-3DEC244DA6B3}" type="slidenum">
              <a:rPr lang="en-US" smtClean="0"/>
              <a:t>86</a:t>
            </a:fld>
            <a:endParaRPr lang="en-US"/>
          </a:p>
        </p:txBody>
      </p:sp>
    </p:spTree>
    <p:extLst>
      <p:ext uri="{BB962C8B-B14F-4D97-AF65-F5344CB8AC3E}">
        <p14:creationId xmlns:p14="http://schemas.microsoft.com/office/powerpoint/2010/main" val="4785705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all" dirty="0"/>
              <a:t>Lesson </a:t>
            </a:r>
            <a:r>
              <a:rPr lang="en-US" b="1" cap="all" dirty="0" smtClean="0"/>
              <a:t>31</a:t>
            </a:r>
            <a:r>
              <a:rPr lang="en-US" b="1" dirty="0"/>
              <a:t/>
            </a:r>
            <a:br>
              <a:rPr lang="en-US" b="1" dirty="0"/>
            </a:br>
            <a:r>
              <a:rPr lang="en-US" b="1" dirty="0" smtClean="0"/>
              <a:t>357-361</a:t>
            </a:r>
            <a:endParaRPr lang="en-US" b="1" dirty="0"/>
          </a:p>
        </p:txBody>
      </p:sp>
      <p:sp>
        <p:nvSpPr>
          <p:cNvPr id="3" name="Content Placeholder 2"/>
          <p:cNvSpPr>
            <a:spLocks noGrp="1"/>
          </p:cNvSpPr>
          <p:nvPr>
            <p:ph idx="1"/>
          </p:nvPr>
        </p:nvSpPr>
        <p:spPr>
          <a:xfrm>
            <a:off x="457200" y="1993900"/>
            <a:ext cx="8229600" cy="4132263"/>
          </a:xfrm>
        </p:spPr>
        <p:txBody>
          <a:bodyPr>
            <a:normAutofit/>
          </a:bodyPr>
          <a:lstStyle/>
          <a:p>
            <a:pPr marL="0" indent="0" algn="ctr">
              <a:buFontTx/>
              <a:buNone/>
              <a:defRPr/>
            </a:pPr>
            <a:r>
              <a:rPr lang="en-US" sz="4800" b="1" dirty="0" smtClean="0"/>
              <a:t>(</a:t>
            </a:r>
            <a:r>
              <a:rPr lang="en-US" sz="4800" b="1" dirty="0"/>
              <a:t>11.2) Controversies in Presidential Power </a:t>
            </a:r>
            <a:endParaRPr lang="en-US" sz="4800" b="1" dirty="0" smtClean="0"/>
          </a:p>
          <a:p>
            <a:pPr marL="0" indent="0" algn="ctr">
              <a:buFontTx/>
              <a:buNone/>
              <a:defRPr/>
            </a:pPr>
            <a:r>
              <a:rPr lang="en-US" sz="4800" b="1" dirty="0" smtClean="0"/>
              <a:t>– </a:t>
            </a:r>
          </a:p>
          <a:p>
            <a:pPr marL="0" indent="0" algn="ctr">
              <a:buFontTx/>
              <a:buNone/>
              <a:defRPr/>
            </a:pPr>
            <a:r>
              <a:rPr lang="en-US" sz="4800" b="1" dirty="0" smtClean="0"/>
              <a:t>(</a:t>
            </a:r>
            <a:r>
              <a:rPr lang="en-US" sz="4800" b="1" dirty="0"/>
              <a:t>11.3) Managing the Presidency</a:t>
            </a:r>
          </a:p>
        </p:txBody>
      </p:sp>
      <p:sp>
        <p:nvSpPr>
          <p:cNvPr id="4" name="Slide Number Placeholder 3"/>
          <p:cNvSpPr>
            <a:spLocks noGrp="1"/>
          </p:cNvSpPr>
          <p:nvPr>
            <p:ph type="sldNum" sz="quarter" idx="12"/>
          </p:nvPr>
        </p:nvSpPr>
        <p:spPr/>
        <p:txBody>
          <a:bodyPr/>
          <a:lstStyle/>
          <a:p>
            <a:fld id="{A1B76A41-144B-B84B-8834-3DEC244DA6B3}" type="slidenum">
              <a:rPr lang="en-US" smtClean="0"/>
              <a:t>87</a:t>
            </a:fld>
            <a:endParaRPr lang="en-US"/>
          </a:p>
        </p:txBody>
      </p:sp>
    </p:spTree>
    <p:extLst>
      <p:ext uri="{BB962C8B-B14F-4D97-AF65-F5344CB8AC3E}">
        <p14:creationId xmlns:p14="http://schemas.microsoft.com/office/powerpoint/2010/main" val="2651591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237"/>
            <a:ext cx="8229600" cy="752763"/>
          </a:xfrm>
        </p:spPr>
        <p:txBody>
          <a:bodyPr>
            <a:normAutofit fontScale="90000"/>
          </a:bodyPr>
          <a:lstStyle/>
          <a:p>
            <a:r>
              <a:rPr lang="en-US" b="1" dirty="0" smtClean="0"/>
              <a:t>EXECUTIVE OFFICE OF THE PRESIDENT</a:t>
            </a:r>
            <a:endParaRPr lang="en-US" b="1" dirty="0"/>
          </a:p>
        </p:txBody>
      </p:sp>
      <p:sp>
        <p:nvSpPr>
          <p:cNvPr id="3" name="Content Placeholder 2"/>
          <p:cNvSpPr>
            <a:spLocks noGrp="1"/>
          </p:cNvSpPr>
          <p:nvPr>
            <p:ph idx="1"/>
          </p:nvPr>
        </p:nvSpPr>
        <p:spPr>
          <a:xfrm>
            <a:off x="317500" y="977900"/>
            <a:ext cx="8585200" cy="5549900"/>
          </a:xfrm>
        </p:spPr>
        <p:txBody>
          <a:bodyPr>
            <a:noAutofit/>
          </a:bodyPr>
          <a:lstStyle/>
          <a:p>
            <a:pPr lvl="0" fontAlgn="base" hangingPunct="0"/>
            <a:r>
              <a:rPr lang="en-US" sz="1600" b="1" dirty="0"/>
              <a:t>White House Office/White House Staff</a:t>
            </a:r>
            <a:endParaRPr lang="en-US" sz="1800" b="1" dirty="0"/>
          </a:p>
          <a:p>
            <a:pPr lvl="1" fontAlgn="base" hangingPunct="0"/>
            <a:r>
              <a:rPr lang="en-US" sz="1400" b="1" dirty="0"/>
              <a:t>Immediate staff </a:t>
            </a:r>
            <a:r>
              <a:rPr lang="en-US" sz="1400" b="1" dirty="0" smtClean="0"/>
              <a:t>of President</a:t>
            </a:r>
          </a:p>
          <a:p>
            <a:pPr lvl="1" fontAlgn="base" hangingPunct="0"/>
            <a:endParaRPr lang="en-US" sz="1600" b="1" dirty="0"/>
          </a:p>
          <a:p>
            <a:pPr lvl="1" fontAlgn="base" hangingPunct="0"/>
            <a:r>
              <a:rPr lang="en-US" sz="1400" b="1" dirty="0"/>
              <a:t>Office space in West Wing of White House –&gt; proximity to President.  </a:t>
            </a:r>
            <a:endParaRPr lang="en-US" sz="1600" b="1" dirty="0"/>
          </a:p>
          <a:p>
            <a:pPr lvl="2" fontAlgn="base" hangingPunct="0"/>
            <a:r>
              <a:rPr lang="en-US" sz="1200" b="1" dirty="0"/>
              <a:t>Rule of Propinquity:  Power is wielded by people who are in the room where decisions are made</a:t>
            </a:r>
            <a:r>
              <a:rPr lang="en-US" sz="1200" b="1" dirty="0" smtClean="0"/>
              <a:t>.</a:t>
            </a:r>
          </a:p>
          <a:p>
            <a:pPr lvl="2" fontAlgn="base" hangingPunct="0"/>
            <a:endParaRPr lang="en-US" sz="1400" b="1" dirty="0"/>
          </a:p>
          <a:p>
            <a:pPr lvl="1" fontAlgn="base" hangingPunct="0"/>
            <a:r>
              <a:rPr lang="en-US" sz="1400" b="1" dirty="0"/>
              <a:t>Appointments to the White House Office</a:t>
            </a:r>
            <a:endParaRPr lang="en-US" sz="1600" b="1" dirty="0"/>
          </a:p>
          <a:p>
            <a:pPr lvl="2" fontAlgn="base" hangingPunct="0"/>
            <a:r>
              <a:rPr lang="en-US" sz="1200" b="1" dirty="0"/>
              <a:t>e.g. Chief of Staff, generally do not require Senate consent</a:t>
            </a:r>
            <a:endParaRPr lang="en-US" sz="1400" b="1" dirty="0"/>
          </a:p>
          <a:p>
            <a:pPr lvl="2" fontAlgn="base" hangingPunct="0"/>
            <a:r>
              <a:rPr lang="en-US" sz="1200" b="1" dirty="0"/>
              <a:t>Officials are less subject to testifying before Congress since they have a greater degree of executive privilege protection.  </a:t>
            </a:r>
            <a:endParaRPr lang="en-US" sz="1400" b="1" dirty="0"/>
          </a:p>
          <a:p>
            <a:pPr lvl="2" fontAlgn="base" hangingPunct="0"/>
            <a:r>
              <a:rPr lang="en-US" sz="1200" b="1" dirty="0"/>
              <a:t>Presidents typically seek people who will be loyal – less divided loyalties are compared to Cabinet </a:t>
            </a:r>
            <a:r>
              <a:rPr lang="en-US" sz="1200" b="1" dirty="0" smtClean="0"/>
              <a:t>positions.</a:t>
            </a:r>
          </a:p>
          <a:p>
            <a:pPr lvl="2" fontAlgn="base" hangingPunct="0"/>
            <a:endParaRPr lang="en-US" sz="1200" b="1" dirty="0" smtClean="0"/>
          </a:p>
          <a:p>
            <a:pPr lvl="0" fontAlgn="base" hangingPunct="0"/>
            <a:r>
              <a:rPr lang="en-US" sz="1600" b="1" dirty="0"/>
              <a:t>OMB (Office of Management and Budget)</a:t>
            </a:r>
            <a:endParaRPr lang="en-US" sz="1800" b="1" dirty="0"/>
          </a:p>
          <a:p>
            <a:pPr lvl="1" fontAlgn="base" hangingPunct="0"/>
            <a:r>
              <a:rPr lang="en-US" sz="1400" b="1" dirty="0"/>
              <a:t>Prepares the annual budget and reviews federal programs</a:t>
            </a:r>
          </a:p>
          <a:p>
            <a:pPr lvl="1" fontAlgn="base" hangingPunct="0"/>
            <a:endParaRPr lang="en-US" sz="1600" b="1" dirty="0"/>
          </a:p>
          <a:p>
            <a:pPr lvl="0" fontAlgn="base" hangingPunct="0"/>
            <a:r>
              <a:rPr lang="en-US" sz="1600" b="1" dirty="0" err="1"/>
              <a:t>NSC</a:t>
            </a:r>
            <a:r>
              <a:rPr lang="en-US" sz="1600" b="1" dirty="0"/>
              <a:t> (National Security Council)</a:t>
            </a:r>
            <a:endParaRPr lang="en-US" sz="1800" b="1" dirty="0"/>
          </a:p>
          <a:p>
            <a:pPr lvl="1" fontAlgn="base" hangingPunct="0"/>
            <a:r>
              <a:rPr lang="en-US" sz="1400" b="1" dirty="0"/>
              <a:t>Coordinates foreign/military policy</a:t>
            </a:r>
            <a:endParaRPr lang="en-US" sz="1600" b="1" dirty="0"/>
          </a:p>
          <a:p>
            <a:pPr lvl="1" fontAlgn="base" hangingPunct="0"/>
            <a:r>
              <a:rPr lang="en-US" sz="1400" b="1" dirty="0"/>
              <a:t>Increasing importance of the National Security Adviser since the Nixon presidency</a:t>
            </a:r>
          </a:p>
          <a:p>
            <a:pPr lvl="1" fontAlgn="base" hangingPunct="0"/>
            <a:endParaRPr lang="en-US" sz="1600" b="1" dirty="0"/>
          </a:p>
          <a:p>
            <a:pPr lvl="0" fontAlgn="base" hangingPunct="0"/>
            <a:r>
              <a:rPr lang="en-US" sz="1600" b="1" dirty="0" err="1"/>
              <a:t>CEA</a:t>
            </a:r>
            <a:r>
              <a:rPr lang="en-US" sz="1600" b="1" dirty="0"/>
              <a:t> (Council of Economic Advisors)</a:t>
            </a:r>
            <a:endParaRPr lang="en-US" sz="1800" b="1" dirty="0"/>
          </a:p>
          <a:p>
            <a:pPr lvl="1" fontAlgn="base" hangingPunct="0"/>
            <a:r>
              <a:rPr lang="en-US" sz="1400" b="1" dirty="0"/>
              <a:t>Three-person advisory group on economic policy</a:t>
            </a:r>
            <a:endParaRPr lang="en-US" sz="1600" b="1" dirty="0"/>
          </a:p>
          <a:p>
            <a:pPr lvl="2" fontAlgn="base" hangingPunct="0"/>
            <a:endParaRPr lang="en-US" sz="1800" b="1" dirty="0"/>
          </a:p>
        </p:txBody>
      </p:sp>
      <p:sp>
        <p:nvSpPr>
          <p:cNvPr id="4" name="Slide Number Placeholder 3"/>
          <p:cNvSpPr>
            <a:spLocks noGrp="1"/>
          </p:cNvSpPr>
          <p:nvPr>
            <p:ph type="sldNum" sz="quarter" idx="12"/>
          </p:nvPr>
        </p:nvSpPr>
        <p:spPr/>
        <p:txBody>
          <a:bodyPr/>
          <a:lstStyle/>
          <a:p>
            <a:fld id="{A1B76A41-144B-B84B-8834-3DEC244DA6B3}" type="slidenum">
              <a:rPr lang="en-US" smtClean="0"/>
              <a:t>88</a:t>
            </a:fld>
            <a:endParaRPr lang="en-US"/>
          </a:p>
        </p:txBody>
      </p:sp>
    </p:spTree>
    <p:extLst>
      <p:ext uri="{BB962C8B-B14F-4D97-AF65-F5344CB8AC3E}">
        <p14:creationId xmlns:p14="http://schemas.microsoft.com/office/powerpoint/2010/main" val="17593831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CABINET</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defRPr/>
            </a:pPr>
            <a:r>
              <a:rPr lang="en-US" b="1" dirty="0" smtClean="0"/>
              <a:t>Definition</a:t>
            </a:r>
          </a:p>
          <a:p>
            <a:pPr lvl="1" fontAlgn="base" hangingPunct="0">
              <a:lnSpc>
                <a:spcPct val="120000"/>
              </a:lnSpc>
            </a:pPr>
            <a:r>
              <a:rPr lang="en-US" b="1" dirty="0"/>
              <a:t>The 15 Secretaries and 5 others who hold “Cabinet rank” (OMB Director, CIA Director, White House Counselor, UN Ambassador, US Trade Rep).</a:t>
            </a:r>
          </a:p>
          <a:p>
            <a:pPr marL="457200" lvl="1" indent="0">
              <a:lnSpc>
                <a:spcPct val="120000"/>
              </a:lnSpc>
              <a:buNone/>
              <a:defRPr/>
            </a:pPr>
            <a:endParaRPr lang="en-US" b="1" dirty="0"/>
          </a:p>
          <a:p>
            <a:pPr>
              <a:lnSpc>
                <a:spcPct val="120000"/>
              </a:lnSpc>
              <a:defRPr/>
            </a:pPr>
            <a:r>
              <a:rPr lang="en-US" b="1" dirty="0" smtClean="0"/>
              <a:t>Each </a:t>
            </a:r>
            <a:r>
              <a:rPr lang="en-US" b="1" dirty="0"/>
              <a:t>of these is appointed by the President w/Senate consent</a:t>
            </a:r>
            <a:r>
              <a:rPr lang="en-US" b="1" dirty="0" smtClean="0"/>
              <a:t>.</a:t>
            </a:r>
          </a:p>
          <a:p>
            <a:pPr marL="0" indent="0">
              <a:lnSpc>
                <a:spcPct val="120000"/>
              </a:lnSpc>
              <a:buNone/>
              <a:defRPr/>
            </a:pPr>
            <a:endParaRPr lang="en-US" b="1" dirty="0"/>
          </a:p>
          <a:p>
            <a:pPr>
              <a:lnSpc>
                <a:spcPct val="120000"/>
              </a:lnSpc>
              <a:defRPr/>
            </a:pPr>
            <a:r>
              <a:rPr lang="en-US" b="1" dirty="0" smtClean="0"/>
              <a:t>In </a:t>
            </a:r>
            <a:r>
              <a:rPr lang="en-US" b="1" dirty="0"/>
              <a:t>parliamentary systems:</a:t>
            </a:r>
          </a:p>
          <a:p>
            <a:pPr lvl="1">
              <a:lnSpc>
                <a:spcPct val="120000"/>
              </a:lnSpc>
              <a:defRPr/>
            </a:pPr>
            <a:r>
              <a:rPr lang="en-US" b="1" dirty="0" smtClean="0"/>
              <a:t>Cabinet </a:t>
            </a:r>
            <a:r>
              <a:rPr lang="en-US" b="1" dirty="0"/>
              <a:t>officials are members of </a:t>
            </a:r>
            <a:r>
              <a:rPr lang="en-US" b="1" dirty="0" smtClean="0"/>
              <a:t>Parliament</a:t>
            </a:r>
            <a:endParaRPr lang="en-US" b="1" dirty="0"/>
          </a:p>
          <a:p>
            <a:pPr lvl="1">
              <a:lnSpc>
                <a:spcPct val="120000"/>
              </a:lnSpc>
              <a:defRPr/>
            </a:pPr>
            <a:r>
              <a:rPr lang="en-US" b="1" dirty="0" smtClean="0"/>
              <a:t>The </a:t>
            </a:r>
            <a:r>
              <a:rPr lang="en-US" b="1" dirty="0"/>
              <a:t>Cabinet meets regularly</a:t>
            </a:r>
          </a:p>
          <a:p>
            <a:pPr lvl="1">
              <a:lnSpc>
                <a:spcPct val="120000"/>
              </a:lnSpc>
              <a:defRPr/>
            </a:pPr>
            <a:r>
              <a:rPr lang="en-US" b="1" dirty="0" smtClean="0"/>
              <a:t>The </a:t>
            </a:r>
            <a:r>
              <a:rPr lang="en-US" b="1" dirty="0"/>
              <a:t>Cabinet collectively hammers out public </a:t>
            </a:r>
            <a:r>
              <a:rPr lang="en-US" b="1" dirty="0" smtClean="0"/>
              <a:t>policy</a:t>
            </a:r>
            <a:endParaRPr lang="en-US" b="1" dirty="0"/>
          </a:p>
        </p:txBody>
      </p:sp>
      <p:sp>
        <p:nvSpPr>
          <p:cNvPr id="4" name="Slide Number Placeholder 3"/>
          <p:cNvSpPr>
            <a:spLocks noGrp="1"/>
          </p:cNvSpPr>
          <p:nvPr>
            <p:ph type="sldNum" sz="quarter" idx="12"/>
          </p:nvPr>
        </p:nvSpPr>
        <p:spPr/>
        <p:txBody>
          <a:bodyPr/>
          <a:lstStyle/>
          <a:p>
            <a:fld id="{A1B76A41-144B-B84B-8834-3DEC244DA6B3}" type="slidenum">
              <a:rPr lang="en-US" smtClean="0"/>
              <a:t>89</a:t>
            </a:fld>
            <a:endParaRPr lang="en-US"/>
          </a:p>
        </p:txBody>
      </p:sp>
    </p:spTree>
    <p:extLst>
      <p:ext uri="{BB962C8B-B14F-4D97-AF65-F5344CB8AC3E}">
        <p14:creationId xmlns:p14="http://schemas.microsoft.com/office/powerpoint/2010/main" val="1396664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000000"/>
                </a:solidFill>
                <a:effectLst>
                  <a:outerShdw blurRad="38100" dist="38100" dir="2700000" algn="tl">
                    <a:srgbClr val="FFFFFF"/>
                  </a:outerShdw>
                </a:effectLst>
                <a:latin typeface="Calibri" charset="0"/>
              </a:rPr>
              <a:t>HOUSE OF REPRESENTATIVES</a:t>
            </a:r>
            <a:endParaRPr lang="en-US" dirty="0">
              <a:solidFill>
                <a:srgbClr val="000000"/>
              </a:solidFill>
            </a:endParaRPr>
          </a:p>
        </p:txBody>
      </p:sp>
      <p:sp>
        <p:nvSpPr>
          <p:cNvPr id="3" name="Content Placeholder 2"/>
          <p:cNvSpPr>
            <a:spLocks noGrp="1"/>
          </p:cNvSpPr>
          <p:nvPr>
            <p:ph idx="1"/>
          </p:nvPr>
        </p:nvSpPr>
        <p:spPr>
          <a:xfrm>
            <a:off x="457200" y="1143000"/>
            <a:ext cx="8229600" cy="5422900"/>
          </a:xfrm>
        </p:spPr>
        <p:txBody>
          <a:bodyPr>
            <a:noAutofit/>
          </a:bodyPr>
          <a:lstStyle/>
          <a:p>
            <a:pPr>
              <a:defRPr/>
            </a:pPr>
            <a:r>
              <a:rPr lang="en-US" sz="2800" b="1" dirty="0" smtClean="0"/>
              <a:t>Terms </a:t>
            </a:r>
            <a:r>
              <a:rPr lang="en-US" sz="2800" b="1" dirty="0"/>
              <a:t>of office are </a:t>
            </a:r>
            <a:r>
              <a:rPr lang="en-US" sz="2800" b="1" u="sng" dirty="0" smtClean="0"/>
              <a:t>fixed</a:t>
            </a:r>
            <a:endParaRPr lang="en-US" sz="2800" b="1" dirty="0"/>
          </a:p>
          <a:p>
            <a:pPr lvl="1">
              <a:defRPr/>
            </a:pPr>
            <a:r>
              <a:rPr lang="en-US" sz="2400" b="1" dirty="0" smtClean="0"/>
              <a:t>Two </a:t>
            </a:r>
            <a:r>
              <a:rPr lang="en-US" sz="2400" b="1" dirty="0"/>
              <a:t>years. Entire body up for reelection every two years -- A more "responsive" (and potentially "radical") body to be kept in check by the Senate.</a:t>
            </a:r>
          </a:p>
          <a:p>
            <a:pPr lvl="1">
              <a:defRPr/>
            </a:pPr>
            <a:r>
              <a:rPr lang="en-US" sz="2400" b="1" dirty="0" smtClean="0"/>
              <a:t>Term </a:t>
            </a:r>
            <a:r>
              <a:rPr lang="en-US" sz="2400" b="1" dirty="0"/>
              <a:t>limits passed by some states, but ruled unconstitutional by Supreme Court (</a:t>
            </a:r>
            <a:r>
              <a:rPr lang="en-US" sz="2400" b="1" i="1" dirty="0"/>
              <a:t>US Term Limits </a:t>
            </a:r>
            <a:r>
              <a:rPr lang="en-US" sz="2400" b="1" dirty="0"/>
              <a:t>v.</a:t>
            </a:r>
            <a:r>
              <a:rPr lang="en-US" sz="2400" b="1" i="1" dirty="0"/>
              <a:t> Thornton</a:t>
            </a:r>
            <a:r>
              <a:rPr lang="en-US" sz="2400" b="1" dirty="0"/>
              <a:t>, 1995</a:t>
            </a:r>
            <a:r>
              <a:rPr lang="en-US" sz="2400" b="1" dirty="0" smtClean="0"/>
              <a:t>).</a:t>
            </a:r>
          </a:p>
          <a:p>
            <a:pPr>
              <a:defRPr/>
            </a:pPr>
            <a:endParaRPr lang="en-US" sz="2000" b="1" dirty="0" smtClean="0"/>
          </a:p>
          <a:p>
            <a:pPr>
              <a:defRPr/>
            </a:pPr>
            <a:r>
              <a:rPr lang="en-US" sz="2800" b="1" dirty="0" smtClean="0"/>
              <a:t>Qualifications</a:t>
            </a:r>
            <a:endParaRPr lang="en-US" sz="2000" b="1" dirty="0"/>
          </a:p>
          <a:p>
            <a:pPr lvl="1">
              <a:defRPr/>
            </a:pPr>
            <a:r>
              <a:rPr lang="en-US" sz="2400" b="1" dirty="0"/>
              <a:t>25 years of age</a:t>
            </a:r>
          </a:p>
          <a:p>
            <a:pPr lvl="1">
              <a:defRPr/>
            </a:pPr>
            <a:r>
              <a:rPr lang="en-US" sz="2400" b="1" dirty="0"/>
              <a:t>Citizenship for 7 years</a:t>
            </a:r>
          </a:p>
          <a:p>
            <a:pPr lvl="1">
              <a:defRPr/>
            </a:pPr>
            <a:r>
              <a:rPr lang="en-US" sz="2400" b="1" dirty="0"/>
              <a:t>Residency in state</a:t>
            </a:r>
          </a:p>
          <a:p>
            <a:pPr lvl="1">
              <a:lnSpc>
                <a:spcPct val="120000"/>
              </a:lnSpc>
              <a:defRPr/>
            </a:pPr>
            <a:endParaRPr lang="en-US" b="1" dirty="0"/>
          </a:p>
        </p:txBody>
      </p:sp>
      <p:sp>
        <p:nvSpPr>
          <p:cNvPr id="4" name="Slide Number Placeholder 3"/>
          <p:cNvSpPr>
            <a:spLocks noGrp="1"/>
          </p:cNvSpPr>
          <p:nvPr>
            <p:ph type="sldNum" sz="quarter" idx="12"/>
          </p:nvPr>
        </p:nvSpPr>
        <p:spPr/>
        <p:txBody>
          <a:bodyPr/>
          <a:lstStyle/>
          <a:p>
            <a:fld id="{A1B76A41-144B-B84B-8834-3DEC244DA6B3}" type="slidenum">
              <a:rPr lang="en-US" smtClean="0"/>
              <a:t>9</a:t>
            </a:fld>
            <a:endParaRPr lang="en-US"/>
          </a:p>
        </p:txBody>
      </p:sp>
    </p:spTree>
    <p:extLst>
      <p:ext uri="{BB962C8B-B14F-4D97-AF65-F5344CB8AC3E}">
        <p14:creationId xmlns:p14="http://schemas.microsoft.com/office/powerpoint/2010/main" val="239083364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CABINET</a:t>
            </a:r>
            <a:endParaRPr lang="en-US" dirty="0"/>
          </a:p>
        </p:txBody>
      </p:sp>
      <p:sp>
        <p:nvSpPr>
          <p:cNvPr id="3" name="Content Placeholder 2"/>
          <p:cNvSpPr>
            <a:spLocks noGrp="1"/>
          </p:cNvSpPr>
          <p:nvPr>
            <p:ph idx="1"/>
          </p:nvPr>
        </p:nvSpPr>
        <p:spPr>
          <a:xfrm>
            <a:off x="457200" y="1417638"/>
            <a:ext cx="8229600" cy="4938712"/>
          </a:xfrm>
        </p:spPr>
        <p:txBody>
          <a:bodyPr>
            <a:noAutofit/>
          </a:bodyPr>
          <a:lstStyle/>
          <a:p>
            <a:pPr marL="0" indent="0">
              <a:lnSpc>
                <a:spcPct val="120000"/>
              </a:lnSpc>
              <a:buNone/>
              <a:defRPr/>
            </a:pPr>
            <a:r>
              <a:rPr lang="en-US" sz="2000" b="1" dirty="0" smtClean="0"/>
              <a:t>In </a:t>
            </a:r>
            <a:r>
              <a:rPr lang="en-US" sz="2000" b="1" dirty="0"/>
              <a:t>our system:</a:t>
            </a:r>
          </a:p>
          <a:p>
            <a:pPr>
              <a:lnSpc>
                <a:spcPct val="120000"/>
              </a:lnSpc>
              <a:defRPr/>
            </a:pPr>
            <a:r>
              <a:rPr lang="en-US" sz="1600" b="1" dirty="0" smtClean="0"/>
              <a:t>Cabinet </a:t>
            </a:r>
            <a:r>
              <a:rPr lang="en-US" sz="1600" b="1" dirty="0"/>
              <a:t>officials are constitutionally banned from also being members of Congress</a:t>
            </a:r>
            <a:r>
              <a:rPr lang="en-US" sz="1600" b="1" dirty="0" smtClean="0"/>
              <a:t>.</a:t>
            </a:r>
          </a:p>
          <a:p>
            <a:pPr marL="0" indent="0">
              <a:lnSpc>
                <a:spcPct val="120000"/>
              </a:lnSpc>
              <a:buNone/>
              <a:defRPr/>
            </a:pPr>
            <a:endParaRPr lang="en-US" sz="1100" b="1" dirty="0"/>
          </a:p>
          <a:p>
            <a:pPr>
              <a:lnSpc>
                <a:spcPct val="120000"/>
              </a:lnSpc>
              <a:defRPr/>
            </a:pPr>
            <a:r>
              <a:rPr lang="en-US" sz="1600" b="1" dirty="0" smtClean="0"/>
              <a:t>The </a:t>
            </a:r>
            <a:r>
              <a:rPr lang="en-US" sz="1600" b="1" dirty="0"/>
              <a:t>Cabinet meets irregularly.  Only at the call of the </a:t>
            </a:r>
            <a:r>
              <a:rPr lang="en-US" sz="1600" b="1" dirty="0" smtClean="0"/>
              <a:t>President.</a:t>
            </a:r>
          </a:p>
          <a:p>
            <a:pPr marL="0" indent="0">
              <a:lnSpc>
                <a:spcPct val="120000"/>
              </a:lnSpc>
              <a:buNone/>
              <a:defRPr/>
            </a:pPr>
            <a:endParaRPr lang="en-US" sz="1100" b="1" dirty="0"/>
          </a:p>
          <a:p>
            <a:pPr>
              <a:lnSpc>
                <a:spcPct val="120000"/>
              </a:lnSpc>
              <a:defRPr/>
            </a:pPr>
            <a:r>
              <a:rPr lang="en-US" sz="1600" b="1" dirty="0" smtClean="0"/>
              <a:t>Cabinet </a:t>
            </a:r>
            <a:r>
              <a:rPr lang="en-US" sz="1600" b="1" dirty="0"/>
              <a:t>officials are more interested in defending/enlarging their own departments than they are in meeting together to hammer out public policy.  Many </a:t>
            </a:r>
            <a:r>
              <a:rPr lang="en-US" sz="1600" b="1" dirty="0" smtClean="0"/>
              <a:t>newly-elected Presidents </a:t>
            </a:r>
            <a:r>
              <a:rPr lang="en-US" sz="1600" b="1" dirty="0"/>
              <a:t>speak of enlarging the Cabinet's role, but then think better of it as time goes on.</a:t>
            </a:r>
          </a:p>
          <a:p>
            <a:pPr lvl="1">
              <a:lnSpc>
                <a:spcPct val="120000"/>
              </a:lnSpc>
              <a:defRPr/>
            </a:pPr>
            <a:r>
              <a:rPr lang="en-US" sz="1400" b="1" dirty="0" smtClean="0"/>
              <a:t>A </a:t>
            </a:r>
            <a:r>
              <a:rPr lang="en-US" sz="1400" b="1" dirty="0"/>
              <a:t>reason for this is the divided loyalties of Cabinet officials:  </a:t>
            </a:r>
            <a:r>
              <a:rPr lang="en-US" sz="1400" b="1" dirty="0" smtClean="0"/>
              <a:t>Are </a:t>
            </a:r>
            <a:r>
              <a:rPr lang="en-US" sz="1400" b="1" dirty="0"/>
              <a:t>the Secretaries most loyal to the President?  To the Congress (which funds the departments)?  To client groups (which depend upon the departments)?  To the employees within the departments (with whom the Secretaries must deal on a daily basis)?</a:t>
            </a:r>
          </a:p>
          <a:p>
            <a:pPr lvl="1">
              <a:lnSpc>
                <a:spcPct val="120000"/>
              </a:lnSpc>
              <a:defRPr/>
            </a:pPr>
            <a:r>
              <a:rPr lang="en-US" sz="1400" b="1" dirty="0" smtClean="0"/>
              <a:t>Another </a:t>
            </a:r>
            <a:r>
              <a:rPr lang="en-US" sz="1400" b="1" dirty="0"/>
              <a:t>reason is that the President’s goals often conflict with Cabinet Dept. goals, e.g., the President may want to cut spending, but Cabinet Secretaries generally want to see their departments grow rather than shrink</a:t>
            </a:r>
            <a:r>
              <a:rPr lang="en-US" sz="1400" b="1" dirty="0" smtClean="0"/>
              <a:t>.</a:t>
            </a:r>
            <a:endParaRPr lang="en-US" sz="1400" b="1" dirty="0"/>
          </a:p>
        </p:txBody>
      </p:sp>
      <p:sp>
        <p:nvSpPr>
          <p:cNvPr id="4" name="Slide Number Placeholder 3"/>
          <p:cNvSpPr>
            <a:spLocks noGrp="1"/>
          </p:cNvSpPr>
          <p:nvPr>
            <p:ph type="sldNum" sz="quarter" idx="12"/>
          </p:nvPr>
        </p:nvSpPr>
        <p:spPr/>
        <p:txBody>
          <a:bodyPr/>
          <a:lstStyle/>
          <a:p>
            <a:fld id="{A1B76A41-144B-B84B-8834-3DEC244DA6B3}" type="slidenum">
              <a:rPr lang="en-US" smtClean="0"/>
              <a:t>90</a:t>
            </a:fld>
            <a:endParaRPr lang="en-US"/>
          </a:p>
        </p:txBody>
      </p:sp>
    </p:spTree>
    <p:extLst>
      <p:ext uri="{BB962C8B-B14F-4D97-AF65-F5344CB8AC3E}">
        <p14:creationId xmlns:p14="http://schemas.microsoft.com/office/powerpoint/2010/main" val="7137945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CABINET</a:t>
            </a:r>
            <a:endParaRPr lang="en-US" dirty="0"/>
          </a:p>
        </p:txBody>
      </p:sp>
      <p:sp>
        <p:nvSpPr>
          <p:cNvPr id="3" name="Content Placeholder 2"/>
          <p:cNvSpPr>
            <a:spLocks noGrp="1"/>
          </p:cNvSpPr>
          <p:nvPr>
            <p:ph idx="1"/>
          </p:nvPr>
        </p:nvSpPr>
        <p:spPr/>
        <p:txBody>
          <a:bodyPr>
            <a:normAutofit/>
          </a:bodyPr>
          <a:lstStyle/>
          <a:p>
            <a:pPr marL="0" indent="0">
              <a:lnSpc>
                <a:spcPct val="110000"/>
              </a:lnSpc>
              <a:buNone/>
              <a:defRPr/>
            </a:pPr>
            <a:r>
              <a:rPr lang="en-US" sz="2000" b="1" dirty="0" smtClean="0"/>
              <a:t>Presidential </a:t>
            </a:r>
            <a:r>
              <a:rPr lang="en-US" sz="2000" b="1" dirty="0"/>
              <a:t>influence over the </a:t>
            </a:r>
            <a:r>
              <a:rPr lang="en-US" sz="2000" b="1" dirty="0" smtClean="0"/>
              <a:t>Cabinet is limited</a:t>
            </a:r>
            <a:r>
              <a:rPr lang="en-US" sz="2000" b="1" dirty="0"/>
              <a:t>:</a:t>
            </a:r>
          </a:p>
          <a:p>
            <a:pPr>
              <a:lnSpc>
                <a:spcPct val="110000"/>
              </a:lnSpc>
              <a:defRPr/>
            </a:pPr>
            <a:r>
              <a:rPr lang="en-US" sz="2000" b="1" dirty="0" smtClean="0"/>
              <a:t>Presidents </a:t>
            </a:r>
            <a:r>
              <a:rPr lang="en-US" sz="2000" b="1" dirty="0"/>
              <a:t>can, of course, fire the political appointees within a department</a:t>
            </a:r>
            <a:r>
              <a:rPr lang="en-US" sz="2000" b="1" dirty="0" smtClean="0"/>
              <a:t>.</a:t>
            </a:r>
          </a:p>
          <a:p>
            <a:pPr marL="0" indent="0">
              <a:lnSpc>
                <a:spcPct val="110000"/>
              </a:lnSpc>
              <a:buNone/>
              <a:defRPr/>
            </a:pPr>
            <a:endParaRPr lang="en-US" sz="2000" b="1" dirty="0"/>
          </a:p>
          <a:p>
            <a:pPr>
              <a:lnSpc>
                <a:spcPct val="110000"/>
              </a:lnSpc>
              <a:defRPr/>
            </a:pPr>
            <a:r>
              <a:rPr lang="en-US" sz="2000" b="1" dirty="0" smtClean="0"/>
              <a:t>However</a:t>
            </a:r>
            <a:r>
              <a:rPr lang="en-US" sz="2000" b="1" dirty="0"/>
              <a:t>, Presidents have little control over the civil service employees of a department.  These account for &gt; 90% of all the people who work within the Cabinet departments, and it is exceedingly difficult to fire them from their </a:t>
            </a:r>
            <a:r>
              <a:rPr lang="en-US" sz="2000" b="1" dirty="0" smtClean="0"/>
              <a:t>positions.</a:t>
            </a:r>
            <a:endParaRPr lang="en-US" sz="2000" b="1" dirty="0"/>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91</a:t>
            </a:fld>
            <a:endParaRPr lang="en-US"/>
          </a:p>
        </p:txBody>
      </p:sp>
    </p:spTree>
    <p:extLst>
      <p:ext uri="{BB962C8B-B14F-4D97-AF65-F5344CB8AC3E}">
        <p14:creationId xmlns:p14="http://schemas.microsoft.com/office/powerpoint/2010/main" val="52296360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FACTORS AFFECTING SELECTION OF CABINET SECRETARIES</a:t>
            </a:r>
            <a:endParaRPr lang="en-US" sz="3200" b="1" dirty="0"/>
          </a:p>
        </p:txBody>
      </p:sp>
      <p:sp>
        <p:nvSpPr>
          <p:cNvPr id="3" name="Content Placeholder 2"/>
          <p:cNvSpPr>
            <a:spLocks noGrp="1"/>
          </p:cNvSpPr>
          <p:nvPr>
            <p:ph idx="1"/>
          </p:nvPr>
        </p:nvSpPr>
        <p:spPr/>
        <p:txBody>
          <a:bodyPr>
            <a:normAutofit/>
          </a:bodyPr>
          <a:lstStyle/>
          <a:p>
            <a:pPr>
              <a:defRPr/>
            </a:pPr>
            <a:r>
              <a:rPr lang="en-US" sz="2400" b="1" dirty="0" smtClean="0"/>
              <a:t>Party affiliation</a:t>
            </a:r>
            <a:endParaRPr lang="en-US" sz="2400" b="1" dirty="0"/>
          </a:p>
          <a:p>
            <a:pPr>
              <a:defRPr/>
            </a:pPr>
            <a:r>
              <a:rPr lang="en-US" sz="2400" b="1" dirty="0" smtClean="0"/>
              <a:t>Interest </a:t>
            </a:r>
            <a:r>
              <a:rPr lang="en-US" sz="2400" b="1" dirty="0"/>
              <a:t>group </a:t>
            </a:r>
            <a:r>
              <a:rPr lang="en-US" sz="2400" b="1" dirty="0" smtClean="0"/>
              <a:t>influence</a:t>
            </a:r>
            <a:endParaRPr lang="en-US" sz="2400" b="1" dirty="0"/>
          </a:p>
          <a:p>
            <a:pPr>
              <a:defRPr/>
            </a:pPr>
            <a:r>
              <a:rPr lang="en-US" sz="2400" b="1" dirty="0" smtClean="0"/>
              <a:t>Race</a:t>
            </a:r>
            <a:endParaRPr lang="en-US" sz="2400" b="1" dirty="0"/>
          </a:p>
          <a:p>
            <a:pPr>
              <a:defRPr/>
            </a:pPr>
            <a:r>
              <a:rPr lang="en-US" sz="2400" b="1" dirty="0" smtClean="0"/>
              <a:t>Gender</a:t>
            </a:r>
            <a:endParaRPr lang="en-US" sz="2400" b="1" dirty="0"/>
          </a:p>
          <a:p>
            <a:pPr>
              <a:defRPr/>
            </a:pPr>
            <a:r>
              <a:rPr lang="en-US" sz="2400" b="1" dirty="0" smtClean="0"/>
              <a:t>Geographical diversity</a:t>
            </a:r>
            <a:endParaRPr lang="en-US" sz="2400" b="1" dirty="0"/>
          </a:p>
          <a:p>
            <a:pPr>
              <a:defRPr/>
            </a:pPr>
            <a:r>
              <a:rPr lang="en-US" sz="2400" b="1" dirty="0" smtClean="0"/>
              <a:t>“</a:t>
            </a:r>
            <a:r>
              <a:rPr lang="en-US" sz="2400" b="1" dirty="0" err="1" smtClean="0"/>
              <a:t>Confirmability</a:t>
            </a:r>
            <a:r>
              <a:rPr lang="en-US" sz="2400" b="1" dirty="0" smtClean="0"/>
              <a:t>”</a:t>
            </a:r>
            <a:endParaRPr lang="en-US" sz="2400" b="1" dirty="0"/>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92</a:t>
            </a:fld>
            <a:endParaRPr lang="en-US"/>
          </a:p>
        </p:txBody>
      </p:sp>
    </p:spTree>
    <p:extLst>
      <p:ext uri="{BB962C8B-B14F-4D97-AF65-F5344CB8AC3E}">
        <p14:creationId xmlns:p14="http://schemas.microsoft.com/office/powerpoint/2010/main" val="351714339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b="1" dirty="0" smtClean="0"/>
              <a:t>FEDERAL APPOINTMENTS</a:t>
            </a:r>
            <a:endParaRPr lang="en-US" b="1" dirty="0"/>
          </a:p>
        </p:txBody>
      </p:sp>
      <p:sp>
        <p:nvSpPr>
          <p:cNvPr id="3" name="Content Placeholder 2"/>
          <p:cNvSpPr>
            <a:spLocks noGrp="1"/>
          </p:cNvSpPr>
          <p:nvPr>
            <p:ph idx="1"/>
          </p:nvPr>
        </p:nvSpPr>
        <p:spPr>
          <a:xfrm>
            <a:off x="177800" y="1016000"/>
            <a:ext cx="8801100" cy="5435600"/>
          </a:xfrm>
        </p:spPr>
        <p:txBody>
          <a:bodyPr>
            <a:normAutofit fontScale="70000" lnSpcReduction="20000"/>
          </a:bodyPr>
          <a:lstStyle/>
          <a:p>
            <a:pPr marL="0" indent="0">
              <a:buNone/>
              <a:defRPr/>
            </a:pPr>
            <a:r>
              <a:rPr lang="en-US" sz="3400" b="1" dirty="0" smtClean="0"/>
              <a:t>Who </a:t>
            </a:r>
            <a:r>
              <a:rPr lang="en-US" sz="3400" b="1" dirty="0"/>
              <a:t>gets appointed to federal positions</a:t>
            </a:r>
            <a:r>
              <a:rPr lang="en-US" sz="3400" b="1" dirty="0" smtClean="0"/>
              <a:t>?</a:t>
            </a:r>
          </a:p>
          <a:p>
            <a:pPr>
              <a:defRPr/>
            </a:pPr>
            <a:r>
              <a:rPr lang="en-US" sz="3400" b="1" dirty="0" smtClean="0"/>
              <a:t>As </a:t>
            </a:r>
            <a:r>
              <a:rPr lang="en-US" sz="3400" b="1" dirty="0"/>
              <a:t>mentioned, the </a:t>
            </a:r>
            <a:r>
              <a:rPr lang="en-US" sz="3400" b="1" u="sng" dirty="0"/>
              <a:t>number</a:t>
            </a:r>
            <a:r>
              <a:rPr lang="en-US" sz="3400" b="1" dirty="0"/>
              <a:t> of appointments is large, but the </a:t>
            </a:r>
            <a:r>
              <a:rPr lang="en-US" sz="3400" b="1" u="sng" dirty="0"/>
              <a:t>percentage</a:t>
            </a:r>
            <a:r>
              <a:rPr lang="en-US" sz="3400" b="1" dirty="0"/>
              <a:t> of </a:t>
            </a:r>
            <a:r>
              <a:rPr lang="en-US" sz="3400" b="1" dirty="0" smtClean="0"/>
              <a:t>appointed positions </a:t>
            </a:r>
            <a:r>
              <a:rPr lang="en-US" sz="3400" b="1" dirty="0"/>
              <a:t>in the federal government is small.  (Less than 10</a:t>
            </a:r>
            <a:r>
              <a:rPr lang="en-US" sz="3400" b="1" dirty="0" smtClean="0"/>
              <a:t>%).</a:t>
            </a:r>
          </a:p>
          <a:p>
            <a:pPr>
              <a:defRPr/>
            </a:pPr>
            <a:r>
              <a:rPr lang="en-US" sz="3400" b="1" dirty="0" smtClean="0"/>
              <a:t>Presidents </a:t>
            </a:r>
            <a:r>
              <a:rPr lang="en-US" sz="3400" b="1" dirty="0"/>
              <a:t>often do not know their appointees well -- They depend heavily on staff recommendations</a:t>
            </a:r>
            <a:r>
              <a:rPr lang="en-US" sz="3400" b="1" dirty="0" smtClean="0"/>
              <a:t>.</a:t>
            </a:r>
          </a:p>
          <a:p>
            <a:pPr marL="0" indent="0">
              <a:buNone/>
              <a:defRPr/>
            </a:pPr>
            <a:endParaRPr lang="en-US" sz="3400" b="1" dirty="0" smtClean="0"/>
          </a:p>
          <a:p>
            <a:pPr marL="0" indent="0">
              <a:buNone/>
              <a:defRPr/>
            </a:pPr>
            <a:r>
              <a:rPr lang="en-US" sz="3400" b="1" dirty="0" smtClean="0"/>
              <a:t>Background </a:t>
            </a:r>
            <a:r>
              <a:rPr lang="en-US" sz="3400" b="1" dirty="0"/>
              <a:t>of appointees</a:t>
            </a:r>
            <a:r>
              <a:rPr lang="en-US" sz="3400" b="1" dirty="0" smtClean="0"/>
              <a:t>:</a:t>
            </a:r>
          </a:p>
          <a:p>
            <a:pPr>
              <a:defRPr/>
            </a:pPr>
            <a:r>
              <a:rPr lang="en-US" sz="3400" b="1" dirty="0" smtClean="0"/>
              <a:t>Tend </a:t>
            </a:r>
            <a:r>
              <a:rPr lang="en-US" sz="3400" b="1" dirty="0"/>
              <a:t>to come from private industry, universities, law firms, think tanks, Congress, state/local government.</a:t>
            </a:r>
          </a:p>
          <a:p>
            <a:pPr>
              <a:defRPr/>
            </a:pPr>
            <a:r>
              <a:rPr lang="en-US" sz="3400" b="1" dirty="0" smtClean="0"/>
              <a:t>Most </a:t>
            </a:r>
            <a:r>
              <a:rPr lang="en-US" sz="3400" b="1" dirty="0"/>
              <a:t>have had some federal experience.</a:t>
            </a:r>
          </a:p>
          <a:p>
            <a:pPr>
              <a:defRPr/>
            </a:pPr>
            <a:r>
              <a:rPr lang="en-US" sz="3400" b="1" dirty="0" smtClean="0"/>
              <a:t>Some </a:t>
            </a:r>
            <a:r>
              <a:rPr lang="en-US" sz="3400" b="1" dirty="0"/>
              <a:t>have had some federal experience just prior to appointment.</a:t>
            </a:r>
          </a:p>
          <a:p>
            <a:pPr>
              <a:defRPr/>
            </a:pPr>
            <a:r>
              <a:rPr lang="en-US" sz="3400" b="1" dirty="0" smtClean="0"/>
              <a:t>Some </a:t>
            </a:r>
            <a:r>
              <a:rPr lang="en-US" sz="3400" b="1" dirty="0"/>
              <a:t>are "in-and-outers," i.e., people who alternate between jobs in the public sector and private sector -- the "</a:t>
            </a:r>
            <a:r>
              <a:rPr lang="en-US" sz="3400" b="1" u="sng" dirty="0"/>
              <a:t>revolving door</a:t>
            </a:r>
            <a:r>
              <a:rPr lang="en-US" sz="3400" b="1" dirty="0"/>
              <a:t>."</a:t>
            </a:r>
          </a:p>
          <a:p>
            <a:pPr>
              <a:defRPr/>
            </a:pPr>
            <a:endParaRPr lang="en-US" b="1" dirty="0"/>
          </a:p>
        </p:txBody>
      </p:sp>
      <p:sp>
        <p:nvSpPr>
          <p:cNvPr id="4" name="Slide Number Placeholder 3"/>
          <p:cNvSpPr>
            <a:spLocks noGrp="1"/>
          </p:cNvSpPr>
          <p:nvPr>
            <p:ph type="sldNum" sz="quarter" idx="12"/>
          </p:nvPr>
        </p:nvSpPr>
        <p:spPr/>
        <p:txBody>
          <a:bodyPr/>
          <a:lstStyle/>
          <a:p>
            <a:fld id="{A1B76A41-144B-B84B-8834-3DEC244DA6B3}" type="slidenum">
              <a:rPr lang="en-US" smtClean="0"/>
              <a:t>93</a:t>
            </a:fld>
            <a:endParaRPr lang="en-US"/>
          </a:p>
        </p:txBody>
      </p:sp>
    </p:spTree>
    <p:extLst>
      <p:ext uri="{BB962C8B-B14F-4D97-AF65-F5344CB8AC3E}">
        <p14:creationId xmlns:p14="http://schemas.microsoft.com/office/powerpoint/2010/main" val="33690910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062"/>
          </a:xfrm>
        </p:spPr>
        <p:txBody>
          <a:bodyPr>
            <a:normAutofit fontScale="90000"/>
          </a:bodyPr>
          <a:lstStyle/>
          <a:p>
            <a:r>
              <a:rPr lang="en-US" b="1" dirty="0" smtClean="0"/>
              <a:t>VICE PRESIDENT</a:t>
            </a:r>
            <a:endParaRPr lang="en-US" b="1" dirty="0"/>
          </a:p>
        </p:txBody>
      </p:sp>
      <p:sp>
        <p:nvSpPr>
          <p:cNvPr id="3" name="Content Placeholder 2"/>
          <p:cNvSpPr>
            <a:spLocks noGrp="1"/>
          </p:cNvSpPr>
          <p:nvPr>
            <p:ph idx="1"/>
          </p:nvPr>
        </p:nvSpPr>
        <p:spPr>
          <a:xfrm>
            <a:off x="228600" y="1066800"/>
            <a:ext cx="8699500" cy="5473700"/>
          </a:xfrm>
        </p:spPr>
        <p:txBody>
          <a:bodyPr>
            <a:normAutofit fontScale="47500" lnSpcReduction="20000"/>
          </a:bodyPr>
          <a:lstStyle/>
          <a:p>
            <a:pPr marL="0" indent="0">
              <a:buNone/>
              <a:defRPr/>
            </a:pPr>
            <a:r>
              <a:rPr lang="en-US" sz="3800" b="1" dirty="0" smtClean="0"/>
              <a:t>Only </a:t>
            </a:r>
            <a:r>
              <a:rPr lang="en-US" sz="3800" b="1" dirty="0"/>
              <a:t>two constitutional duties:  </a:t>
            </a:r>
          </a:p>
          <a:p>
            <a:pPr>
              <a:buFont typeface="Arial" pitchFamily="34" charset="0"/>
              <a:buChar char="•"/>
              <a:defRPr/>
            </a:pPr>
            <a:r>
              <a:rPr lang="en-US" sz="3400" b="1" dirty="0" smtClean="0"/>
              <a:t>Become </a:t>
            </a:r>
            <a:r>
              <a:rPr lang="en-US" sz="3400" b="1" dirty="0"/>
              <a:t>President or Acting President if the office of President is </a:t>
            </a:r>
            <a:r>
              <a:rPr lang="en-US" sz="3400" b="1" dirty="0" smtClean="0"/>
              <a:t>vacant</a:t>
            </a:r>
            <a:r>
              <a:rPr lang="en-US" sz="3400" b="1" dirty="0"/>
              <a:t>.</a:t>
            </a:r>
          </a:p>
          <a:p>
            <a:pPr>
              <a:buFont typeface="Arial" pitchFamily="34" charset="0"/>
              <a:buChar char="•"/>
              <a:defRPr/>
            </a:pPr>
            <a:r>
              <a:rPr lang="en-US" sz="3400" b="1" dirty="0" smtClean="0"/>
              <a:t>Preside </a:t>
            </a:r>
            <a:r>
              <a:rPr lang="en-US" sz="3400" b="1" dirty="0"/>
              <a:t>over the Senate, voting only in case of ties.</a:t>
            </a:r>
          </a:p>
          <a:p>
            <a:pPr marL="0" indent="0">
              <a:buNone/>
              <a:defRPr/>
            </a:pPr>
            <a:endParaRPr lang="en-US" sz="3400" b="1" dirty="0" smtClean="0"/>
          </a:p>
          <a:p>
            <a:pPr marL="0" indent="0">
              <a:buNone/>
              <a:defRPr/>
            </a:pPr>
            <a:r>
              <a:rPr lang="en-US" sz="3800" b="1" dirty="0" smtClean="0"/>
              <a:t>Traditionally</a:t>
            </a:r>
            <a:r>
              <a:rPr lang="en-US" sz="3800" b="1" dirty="0"/>
              <a:t>, the V.P. is a dull, do-nothing </a:t>
            </a:r>
            <a:r>
              <a:rPr lang="en-US" sz="3800" b="1" dirty="0" smtClean="0"/>
              <a:t>job</a:t>
            </a:r>
          </a:p>
          <a:p>
            <a:pPr>
              <a:lnSpc>
                <a:spcPct val="120000"/>
              </a:lnSpc>
              <a:defRPr/>
            </a:pPr>
            <a:endParaRPr lang="en-US" sz="3400" b="1" dirty="0" smtClean="0"/>
          </a:p>
          <a:p>
            <a:pPr marL="0" indent="0">
              <a:lnSpc>
                <a:spcPct val="120000"/>
              </a:lnSpc>
              <a:buNone/>
              <a:defRPr/>
            </a:pPr>
            <a:r>
              <a:rPr lang="en-US" sz="3800" b="1" dirty="0" smtClean="0"/>
              <a:t>The </a:t>
            </a:r>
            <a:r>
              <a:rPr lang="en-US" sz="3800" b="1" dirty="0"/>
              <a:t>job of a V.P. is basically what the President says it is</a:t>
            </a:r>
          </a:p>
          <a:p>
            <a:pPr>
              <a:lnSpc>
                <a:spcPct val="120000"/>
              </a:lnSpc>
              <a:defRPr/>
            </a:pPr>
            <a:r>
              <a:rPr lang="en-US" sz="3400" b="1" dirty="0"/>
              <a:t>Often involves unappealing work (e.g., attending funerals of foreign leaders)</a:t>
            </a:r>
          </a:p>
          <a:p>
            <a:pPr>
              <a:lnSpc>
                <a:spcPct val="120000"/>
              </a:lnSpc>
              <a:defRPr/>
            </a:pPr>
            <a:r>
              <a:rPr lang="en-US" sz="3400" b="1" dirty="0"/>
              <a:t>V.P. is often selected not on basis of qualifications, but on basis of </a:t>
            </a:r>
            <a:r>
              <a:rPr lang="en-US" sz="3400" b="1" u="sng" dirty="0"/>
              <a:t>balancing the ticket</a:t>
            </a:r>
            <a:r>
              <a:rPr lang="en-US" sz="3400" b="1" dirty="0"/>
              <a:t>.  </a:t>
            </a:r>
          </a:p>
          <a:p>
            <a:pPr>
              <a:lnSpc>
                <a:spcPct val="120000"/>
              </a:lnSpc>
              <a:defRPr/>
            </a:pPr>
            <a:r>
              <a:rPr lang="en-US" sz="3400" b="1" dirty="0"/>
              <a:t>After he has "done his job (i.e., helped win votes)," the V.P. is often "put out to pasture" for dull work.</a:t>
            </a:r>
          </a:p>
          <a:p>
            <a:pPr marL="0" indent="0">
              <a:lnSpc>
                <a:spcPct val="120000"/>
              </a:lnSpc>
              <a:buNone/>
              <a:defRPr/>
            </a:pPr>
            <a:endParaRPr lang="en-US" sz="3400" b="1" dirty="0"/>
          </a:p>
          <a:p>
            <a:pPr marL="0" indent="0">
              <a:lnSpc>
                <a:spcPct val="120000"/>
              </a:lnSpc>
              <a:buNone/>
              <a:defRPr/>
            </a:pPr>
            <a:r>
              <a:rPr lang="en-US" sz="3800" b="1" dirty="0"/>
              <a:t>Importance of the office:</a:t>
            </a:r>
          </a:p>
          <a:p>
            <a:pPr>
              <a:lnSpc>
                <a:spcPct val="120000"/>
              </a:lnSpc>
              <a:defRPr/>
            </a:pPr>
            <a:r>
              <a:rPr lang="en-US" sz="3400" b="1" dirty="0"/>
              <a:t>9/44 Presidents have not finished their terms of office.</a:t>
            </a:r>
          </a:p>
          <a:p>
            <a:pPr>
              <a:lnSpc>
                <a:spcPct val="120000"/>
              </a:lnSpc>
              <a:defRPr/>
            </a:pPr>
            <a:r>
              <a:rPr lang="en-US" sz="3400" b="1" dirty="0"/>
              <a:t>V.P. can become Acting President if the President is disabled.</a:t>
            </a:r>
          </a:p>
          <a:p>
            <a:pPr>
              <a:lnSpc>
                <a:spcPct val="120000"/>
              </a:lnSpc>
              <a:defRPr/>
            </a:pPr>
            <a:r>
              <a:rPr lang="en-US" sz="3400" b="1" dirty="0"/>
              <a:t>In recent years, Presidents (e.g., Carter, Reagan, Clinton) have made more effective use of the V.P.  This is especially true of Bush-Cheney.</a:t>
            </a:r>
          </a:p>
          <a:p>
            <a:pPr>
              <a:lnSpc>
                <a:spcPct val="120000"/>
              </a:lnSpc>
              <a:defRPr/>
            </a:pPr>
            <a:r>
              <a:rPr lang="en-US" sz="3400" b="1" dirty="0"/>
              <a:t>Vice presidency can be a steppingstone to the presidency, e.g., Bush 41.</a:t>
            </a:r>
          </a:p>
          <a:p>
            <a:pPr marL="0" indent="0">
              <a:buNone/>
              <a:defRPr/>
            </a:pPr>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94</a:t>
            </a:fld>
            <a:endParaRPr lang="en-US"/>
          </a:p>
        </p:txBody>
      </p:sp>
    </p:spTree>
    <p:extLst>
      <p:ext uri="{BB962C8B-B14F-4D97-AF65-F5344CB8AC3E}">
        <p14:creationId xmlns:p14="http://schemas.microsoft.com/office/powerpoint/2010/main" val="306306022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5139"/>
          </a:xfrm>
        </p:spPr>
        <p:txBody>
          <a:bodyPr>
            <a:noAutofit/>
          </a:bodyPr>
          <a:lstStyle/>
          <a:p>
            <a:r>
              <a:rPr lang="en-US" sz="3200" b="1" dirty="0" smtClean="0"/>
              <a:t>POWER OF THE OFFICE OF THE PRESIDENCY</a:t>
            </a:r>
            <a:endParaRPr lang="en-US" sz="3200" b="1" dirty="0"/>
          </a:p>
        </p:txBody>
      </p:sp>
      <p:sp>
        <p:nvSpPr>
          <p:cNvPr id="3" name="Content Placeholder 2"/>
          <p:cNvSpPr>
            <a:spLocks noGrp="1"/>
          </p:cNvSpPr>
          <p:nvPr>
            <p:ph idx="1"/>
          </p:nvPr>
        </p:nvSpPr>
        <p:spPr/>
        <p:txBody>
          <a:bodyPr>
            <a:normAutofit fontScale="55000" lnSpcReduction="20000"/>
          </a:bodyPr>
          <a:lstStyle/>
          <a:p>
            <a:pPr>
              <a:lnSpc>
                <a:spcPct val="120000"/>
              </a:lnSpc>
              <a:defRPr/>
            </a:pPr>
            <a:r>
              <a:rPr lang="en-US" b="1" dirty="0" smtClean="0"/>
              <a:t>President's </a:t>
            </a:r>
            <a:r>
              <a:rPr lang="en-US" b="1" dirty="0"/>
              <a:t>powers are not as clearly defined in the Constitution as are </a:t>
            </a:r>
            <a:r>
              <a:rPr lang="en-US" b="1" dirty="0" smtClean="0"/>
              <a:t>Congress‘ powers.   Constitution </a:t>
            </a:r>
            <a:r>
              <a:rPr lang="en-US" b="1" dirty="0"/>
              <a:t>grants broadly-worded powers (e.g., "executive power") to the President, </a:t>
            </a:r>
            <a:r>
              <a:rPr lang="en-US" b="1" dirty="0" smtClean="0"/>
              <a:t>but does </a:t>
            </a:r>
            <a:r>
              <a:rPr lang="en-US" b="1" dirty="0"/>
              <a:t>not spell them out very clearly</a:t>
            </a:r>
            <a:r>
              <a:rPr lang="en-US" b="1" dirty="0" smtClean="0"/>
              <a:t>.</a:t>
            </a:r>
          </a:p>
          <a:p>
            <a:pPr marL="0" indent="0">
              <a:lnSpc>
                <a:spcPct val="120000"/>
              </a:lnSpc>
              <a:buNone/>
              <a:defRPr/>
            </a:pPr>
            <a:endParaRPr lang="en-US" b="1" dirty="0"/>
          </a:p>
          <a:p>
            <a:pPr>
              <a:lnSpc>
                <a:spcPct val="120000"/>
              </a:lnSpc>
              <a:defRPr/>
            </a:pPr>
            <a:r>
              <a:rPr lang="en-US" b="1" dirty="0" smtClean="0"/>
              <a:t>In </a:t>
            </a:r>
            <a:r>
              <a:rPr lang="en-US" b="1" dirty="0"/>
              <a:t>times of emergency, power grows to vast </a:t>
            </a:r>
            <a:r>
              <a:rPr lang="en-US" b="1" dirty="0" smtClean="0"/>
              <a:t>proportions.  </a:t>
            </a:r>
            <a:r>
              <a:rPr lang="en-US" b="1" dirty="0"/>
              <a:t>In times of emergency, the President can assume the powers of a monarch</a:t>
            </a:r>
            <a:r>
              <a:rPr lang="en-US" b="1" dirty="0" smtClean="0"/>
              <a:t>.</a:t>
            </a:r>
          </a:p>
          <a:p>
            <a:pPr marL="0" indent="0">
              <a:lnSpc>
                <a:spcPct val="120000"/>
              </a:lnSpc>
              <a:buNone/>
              <a:defRPr/>
            </a:pPr>
            <a:endParaRPr lang="en-US" b="1" dirty="0"/>
          </a:p>
          <a:p>
            <a:pPr>
              <a:lnSpc>
                <a:spcPct val="120000"/>
              </a:lnSpc>
              <a:defRPr/>
            </a:pPr>
            <a:r>
              <a:rPr lang="en-US" b="1" dirty="0" smtClean="0"/>
              <a:t>In </a:t>
            </a:r>
            <a:r>
              <a:rPr lang="en-US" b="1" dirty="0"/>
              <a:t>"normal" times, the President has to deal with the system of checks and </a:t>
            </a:r>
            <a:r>
              <a:rPr lang="en-US" b="1" dirty="0" smtClean="0"/>
              <a:t>balances ---&gt; </a:t>
            </a:r>
            <a:r>
              <a:rPr lang="en-US" b="1" dirty="0"/>
              <a:t>a dilemma:  we expect so much of the President, but we place a number of </a:t>
            </a:r>
            <a:r>
              <a:rPr lang="en-US" b="1" dirty="0" smtClean="0"/>
              <a:t>obstacles in </a:t>
            </a:r>
            <a:r>
              <a:rPr lang="en-US" b="1" dirty="0"/>
              <a:t>his path</a:t>
            </a:r>
            <a:r>
              <a:rPr lang="en-US" b="1" dirty="0" smtClean="0"/>
              <a:t>.</a:t>
            </a:r>
          </a:p>
          <a:p>
            <a:pPr marL="0" indent="0">
              <a:lnSpc>
                <a:spcPct val="120000"/>
              </a:lnSpc>
              <a:buNone/>
              <a:defRPr/>
            </a:pPr>
            <a:endParaRPr lang="en-US" b="1" dirty="0"/>
          </a:p>
          <a:p>
            <a:pPr>
              <a:lnSpc>
                <a:spcPct val="120000"/>
              </a:lnSpc>
              <a:defRPr/>
            </a:pPr>
            <a:r>
              <a:rPr lang="en-US" b="1" dirty="0" smtClean="0"/>
              <a:t>One </a:t>
            </a:r>
            <a:r>
              <a:rPr lang="en-US" b="1" dirty="0"/>
              <a:t>way of looking at power is to recognize that the powers of the President are great</a:t>
            </a:r>
            <a:r>
              <a:rPr lang="en-US" b="1" dirty="0" smtClean="0"/>
              <a:t>, but </a:t>
            </a:r>
            <a:r>
              <a:rPr lang="en-US" b="1" dirty="0"/>
              <a:t>so are the problems of the 21</a:t>
            </a:r>
            <a:r>
              <a:rPr lang="en-US" b="1" baseline="30000" dirty="0"/>
              <a:t>st</a:t>
            </a:r>
            <a:r>
              <a:rPr lang="en-US" b="1" dirty="0"/>
              <a:t> century</a:t>
            </a:r>
            <a:r>
              <a:rPr lang="en-US" b="1" dirty="0" smtClean="0"/>
              <a:t>.</a:t>
            </a:r>
            <a:endParaRPr lang="en-US" b="1" dirty="0"/>
          </a:p>
        </p:txBody>
      </p:sp>
      <p:sp>
        <p:nvSpPr>
          <p:cNvPr id="4" name="Slide Number Placeholder 3"/>
          <p:cNvSpPr>
            <a:spLocks noGrp="1"/>
          </p:cNvSpPr>
          <p:nvPr>
            <p:ph type="sldNum" sz="quarter" idx="12"/>
          </p:nvPr>
        </p:nvSpPr>
        <p:spPr/>
        <p:txBody>
          <a:bodyPr/>
          <a:lstStyle/>
          <a:p>
            <a:fld id="{A1B76A41-144B-B84B-8834-3DEC244DA6B3}" type="slidenum">
              <a:rPr lang="en-US" smtClean="0"/>
              <a:t>95</a:t>
            </a:fld>
            <a:endParaRPr lang="en-US"/>
          </a:p>
        </p:txBody>
      </p:sp>
    </p:spTree>
    <p:extLst>
      <p:ext uri="{BB962C8B-B14F-4D97-AF65-F5344CB8AC3E}">
        <p14:creationId xmlns:p14="http://schemas.microsoft.com/office/powerpoint/2010/main" val="358299601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1162"/>
          </a:xfrm>
        </p:spPr>
        <p:txBody>
          <a:bodyPr>
            <a:normAutofit/>
          </a:bodyPr>
          <a:lstStyle/>
          <a:p>
            <a:r>
              <a:rPr lang="en-US" sz="3200" b="1" dirty="0" smtClean="0"/>
              <a:t>CHECKS THAT WEAKEN THE PRESIDENT</a:t>
            </a:r>
            <a:endParaRPr lang="en-US" sz="3200" b="1" dirty="0"/>
          </a:p>
        </p:txBody>
      </p:sp>
      <p:sp>
        <p:nvSpPr>
          <p:cNvPr id="3" name="Content Placeholder 2"/>
          <p:cNvSpPr>
            <a:spLocks noGrp="1"/>
          </p:cNvSpPr>
          <p:nvPr>
            <p:ph idx="1"/>
          </p:nvPr>
        </p:nvSpPr>
        <p:spPr/>
        <p:txBody>
          <a:bodyPr>
            <a:normAutofit fontScale="62500" lnSpcReduction="20000"/>
          </a:bodyPr>
          <a:lstStyle/>
          <a:p>
            <a:pPr>
              <a:lnSpc>
                <a:spcPct val="120000"/>
              </a:lnSpc>
              <a:defRPr/>
            </a:pPr>
            <a:r>
              <a:rPr lang="en-US" b="1" dirty="0" smtClean="0"/>
              <a:t>Traditional</a:t>
            </a:r>
            <a:r>
              <a:rPr lang="en-US" b="1" dirty="0"/>
              <a:t>, constitutional checks</a:t>
            </a:r>
            <a:r>
              <a:rPr lang="en-US" b="1" dirty="0" smtClean="0"/>
              <a:t>:</a:t>
            </a:r>
          </a:p>
          <a:p>
            <a:pPr lvl="1">
              <a:lnSpc>
                <a:spcPct val="120000"/>
              </a:lnSpc>
              <a:defRPr/>
            </a:pPr>
            <a:r>
              <a:rPr lang="en-US" b="1" dirty="0" smtClean="0"/>
              <a:t>Congress</a:t>
            </a:r>
          </a:p>
          <a:p>
            <a:pPr lvl="1">
              <a:lnSpc>
                <a:spcPct val="120000"/>
              </a:lnSpc>
              <a:defRPr/>
            </a:pPr>
            <a:r>
              <a:rPr lang="en-US" b="1" dirty="0" smtClean="0"/>
              <a:t>Courts</a:t>
            </a:r>
          </a:p>
          <a:p>
            <a:pPr marL="457200" lvl="1" indent="0">
              <a:lnSpc>
                <a:spcPct val="120000"/>
              </a:lnSpc>
              <a:buNone/>
              <a:defRPr/>
            </a:pPr>
            <a:endParaRPr lang="en-US" b="1" dirty="0"/>
          </a:p>
          <a:p>
            <a:pPr>
              <a:lnSpc>
                <a:spcPct val="120000"/>
              </a:lnSpc>
              <a:defRPr/>
            </a:pPr>
            <a:r>
              <a:rPr lang="en-US" b="1" dirty="0" smtClean="0"/>
              <a:t>Informal </a:t>
            </a:r>
            <a:r>
              <a:rPr lang="en-US" b="1" dirty="0"/>
              <a:t>checks:</a:t>
            </a:r>
          </a:p>
          <a:p>
            <a:pPr lvl="1">
              <a:lnSpc>
                <a:spcPct val="120000"/>
              </a:lnSpc>
              <a:defRPr/>
            </a:pPr>
            <a:r>
              <a:rPr lang="en-US" b="1" dirty="0" smtClean="0"/>
              <a:t>Congressional leaders</a:t>
            </a:r>
            <a:endParaRPr lang="en-US" b="1" dirty="0"/>
          </a:p>
          <a:p>
            <a:pPr lvl="1">
              <a:lnSpc>
                <a:spcPct val="120000"/>
              </a:lnSpc>
              <a:defRPr/>
            </a:pPr>
            <a:r>
              <a:rPr lang="en-US" b="1" dirty="0" smtClean="0"/>
              <a:t>Cabinet members</a:t>
            </a:r>
            <a:endParaRPr lang="en-US" b="1" dirty="0"/>
          </a:p>
          <a:p>
            <a:pPr lvl="1">
              <a:lnSpc>
                <a:spcPct val="120000"/>
              </a:lnSpc>
              <a:defRPr/>
            </a:pPr>
            <a:r>
              <a:rPr lang="en-US" b="1" dirty="0" smtClean="0"/>
              <a:t>Bureaucrats</a:t>
            </a:r>
            <a:endParaRPr lang="en-US" b="1" dirty="0"/>
          </a:p>
          <a:p>
            <a:pPr lvl="1">
              <a:lnSpc>
                <a:spcPct val="120000"/>
              </a:lnSpc>
              <a:defRPr/>
            </a:pPr>
            <a:r>
              <a:rPr lang="en-US" b="1" dirty="0" smtClean="0"/>
              <a:t>Political parties</a:t>
            </a:r>
            <a:endParaRPr lang="en-US" b="1" dirty="0"/>
          </a:p>
          <a:p>
            <a:pPr lvl="1">
              <a:lnSpc>
                <a:spcPct val="120000"/>
              </a:lnSpc>
              <a:defRPr/>
            </a:pPr>
            <a:r>
              <a:rPr lang="en-US" b="1" dirty="0" smtClean="0"/>
              <a:t>Interest groups</a:t>
            </a:r>
            <a:endParaRPr lang="en-US" b="1" dirty="0"/>
          </a:p>
          <a:p>
            <a:pPr lvl="1">
              <a:lnSpc>
                <a:spcPct val="120000"/>
              </a:lnSpc>
              <a:defRPr/>
            </a:pPr>
            <a:r>
              <a:rPr lang="en-US" b="1" dirty="0" smtClean="0"/>
              <a:t>Media</a:t>
            </a:r>
            <a:r>
              <a:rPr lang="en-US" b="1" dirty="0"/>
              <a:t>:  adversarial journalism, “gotcha” journalism</a:t>
            </a:r>
          </a:p>
          <a:p>
            <a:pPr lvl="1">
              <a:lnSpc>
                <a:spcPct val="120000"/>
              </a:lnSpc>
              <a:defRPr/>
            </a:pPr>
            <a:r>
              <a:rPr lang="en-US" b="1" dirty="0" smtClean="0"/>
              <a:t>Senators</a:t>
            </a:r>
            <a:r>
              <a:rPr lang="en-US" b="1" dirty="0"/>
              <a:t>’ use of “holds” and filibusters on </a:t>
            </a:r>
            <a:r>
              <a:rPr lang="en-US" b="1" dirty="0" smtClean="0"/>
              <a:t>presidential nominations</a:t>
            </a:r>
            <a:endParaRPr lang="en-US" b="1" dirty="0"/>
          </a:p>
          <a:p>
            <a:pPr lvl="1">
              <a:lnSpc>
                <a:spcPct val="120000"/>
              </a:lnSpc>
              <a:defRPr/>
            </a:pPr>
            <a:r>
              <a:rPr lang="en-US" b="1" dirty="0" smtClean="0"/>
              <a:t>Divided government</a:t>
            </a:r>
          </a:p>
        </p:txBody>
      </p:sp>
      <p:sp>
        <p:nvSpPr>
          <p:cNvPr id="4" name="Slide Number Placeholder 3"/>
          <p:cNvSpPr>
            <a:spLocks noGrp="1"/>
          </p:cNvSpPr>
          <p:nvPr>
            <p:ph type="sldNum" sz="quarter" idx="12"/>
          </p:nvPr>
        </p:nvSpPr>
        <p:spPr/>
        <p:txBody>
          <a:bodyPr/>
          <a:lstStyle/>
          <a:p>
            <a:fld id="{A1B76A41-144B-B84B-8834-3DEC244DA6B3}" type="slidenum">
              <a:rPr lang="en-US" smtClean="0"/>
              <a:t>96</a:t>
            </a:fld>
            <a:endParaRPr lang="en-US"/>
          </a:p>
        </p:txBody>
      </p:sp>
    </p:spTree>
    <p:extLst>
      <p:ext uri="{BB962C8B-B14F-4D97-AF65-F5344CB8AC3E}">
        <p14:creationId xmlns:p14="http://schemas.microsoft.com/office/powerpoint/2010/main" val="362234687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solidFill>
                  <a:srgbClr val="0000FF"/>
                </a:solidFill>
              </a:rPr>
              <a:t>FREE RESPONSE QUESTION</a:t>
            </a:r>
            <a:endParaRPr lang="en-US" sz="3600" b="1" dirty="0">
              <a:solidFill>
                <a:srgbClr val="0000FF"/>
              </a:solidFill>
            </a:endParaRPr>
          </a:p>
        </p:txBody>
      </p:sp>
      <p:sp>
        <p:nvSpPr>
          <p:cNvPr id="3" name="Content Placeholder 2"/>
          <p:cNvSpPr>
            <a:spLocks noGrp="1"/>
          </p:cNvSpPr>
          <p:nvPr>
            <p:ph idx="1"/>
          </p:nvPr>
        </p:nvSpPr>
        <p:spPr>
          <a:xfrm>
            <a:off x="457200" y="1231901"/>
            <a:ext cx="8229600" cy="4978400"/>
          </a:xfrm>
        </p:spPr>
        <p:txBody>
          <a:bodyPr>
            <a:noAutofit/>
          </a:bodyPr>
          <a:lstStyle/>
          <a:p>
            <a:pPr marL="0" indent="0">
              <a:buNone/>
            </a:pPr>
            <a:r>
              <a:rPr lang="en-US" sz="2000" b="1" i="1" dirty="0">
                <a:solidFill>
                  <a:srgbClr val="0000FF"/>
                </a:solidFill>
              </a:rPr>
              <a:t>The concept of "divided government" in the United States means that one political party can control the executive branch while another controls the legislative branch. This poses problems for the President in making appointments to federal offices.</a:t>
            </a:r>
            <a:endParaRPr lang="en-US" sz="2000" dirty="0">
              <a:solidFill>
                <a:srgbClr val="0000FF"/>
              </a:solidFill>
            </a:endParaRPr>
          </a:p>
          <a:p>
            <a:pPr marL="0" indent="0">
              <a:buNone/>
            </a:pPr>
            <a:endParaRPr lang="en-US" sz="1800" dirty="0">
              <a:solidFill>
                <a:srgbClr val="0000FF"/>
              </a:solidFill>
            </a:endParaRPr>
          </a:p>
          <a:p>
            <a:pPr marL="514350" indent="-457200">
              <a:buFont typeface="+mj-lt"/>
              <a:buAutoNum type="alphaLcParenR"/>
            </a:pPr>
            <a:r>
              <a:rPr lang="en-US" sz="1800" b="1" i="1" dirty="0">
                <a:solidFill>
                  <a:srgbClr val="0000FF"/>
                </a:solidFill>
              </a:rPr>
              <a:t>Describe two problems that divided government poses for the President in making federal appointments</a:t>
            </a:r>
            <a:r>
              <a:rPr lang="en-US" sz="1800" b="1" i="1" dirty="0" smtClean="0">
                <a:solidFill>
                  <a:srgbClr val="0000FF"/>
                </a:solidFill>
              </a:rPr>
              <a:t>.</a:t>
            </a:r>
          </a:p>
          <a:p>
            <a:pPr marL="514350" indent="-457200">
              <a:buFont typeface="+mj-lt"/>
              <a:buAutoNum type="alphaLcParenR"/>
            </a:pPr>
            <a:endParaRPr lang="en-US" sz="1800" dirty="0">
              <a:solidFill>
                <a:srgbClr val="0000FF"/>
              </a:solidFill>
            </a:endParaRPr>
          </a:p>
          <a:p>
            <a:pPr marL="514350" indent="-457200">
              <a:buFont typeface="+mj-lt"/>
              <a:buAutoNum type="alphaLcParenR"/>
            </a:pPr>
            <a:r>
              <a:rPr lang="en-US" sz="1800" b="1" i="1" dirty="0">
                <a:solidFill>
                  <a:srgbClr val="0000FF"/>
                </a:solidFill>
              </a:rPr>
              <a:t>Identify and explain two ways Presidents try to overcome the problems described in (a).</a:t>
            </a:r>
            <a:endParaRPr lang="en-US" sz="1800" dirty="0">
              <a:solidFill>
                <a:srgbClr val="0000FF"/>
              </a:solidFill>
            </a:endParaRPr>
          </a:p>
        </p:txBody>
      </p:sp>
      <p:sp>
        <p:nvSpPr>
          <p:cNvPr id="4" name="Slide Number Placeholder 3"/>
          <p:cNvSpPr>
            <a:spLocks noGrp="1"/>
          </p:cNvSpPr>
          <p:nvPr>
            <p:ph type="sldNum" sz="quarter" idx="12"/>
          </p:nvPr>
        </p:nvSpPr>
        <p:spPr/>
        <p:txBody>
          <a:bodyPr/>
          <a:lstStyle/>
          <a:p>
            <a:fld id="{A1B76A41-144B-B84B-8834-3DEC244DA6B3}" type="slidenum">
              <a:rPr lang="en-US" smtClean="0"/>
              <a:t>97</a:t>
            </a:fld>
            <a:endParaRPr lang="en-US"/>
          </a:p>
        </p:txBody>
      </p:sp>
    </p:spTree>
    <p:extLst>
      <p:ext uri="{BB962C8B-B14F-4D97-AF65-F5344CB8AC3E}">
        <p14:creationId xmlns:p14="http://schemas.microsoft.com/office/powerpoint/2010/main" val="275166561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7"/>
            <a:ext cx="8229600" cy="715962"/>
          </a:xfrm>
        </p:spPr>
        <p:txBody>
          <a:bodyPr>
            <a:normAutofit/>
          </a:bodyPr>
          <a:lstStyle/>
          <a:p>
            <a:r>
              <a:rPr lang="en-US" sz="3600" b="1" dirty="0" smtClean="0">
                <a:solidFill>
                  <a:srgbClr val="008000"/>
                </a:solidFill>
              </a:rPr>
              <a:t>FREE RESPONSE RUBRIC</a:t>
            </a:r>
            <a:endParaRPr lang="en-US" sz="3600" b="1" dirty="0">
              <a:solidFill>
                <a:srgbClr val="008000"/>
              </a:solidFill>
            </a:endParaRPr>
          </a:p>
        </p:txBody>
      </p:sp>
      <p:sp>
        <p:nvSpPr>
          <p:cNvPr id="3" name="Content Placeholder 2"/>
          <p:cNvSpPr>
            <a:spLocks noGrp="1"/>
          </p:cNvSpPr>
          <p:nvPr>
            <p:ph idx="1"/>
          </p:nvPr>
        </p:nvSpPr>
        <p:spPr>
          <a:xfrm>
            <a:off x="457200" y="879256"/>
            <a:ext cx="8229600" cy="5658181"/>
          </a:xfrm>
        </p:spPr>
        <p:txBody>
          <a:bodyPr>
            <a:noAutofit/>
          </a:bodyPr>
          <a:lstStyle/>
          <a:p>
            <a:pPr marL="0" indent="0">
              <a:buNone/>
            </a:pPr>
            <a:r>
              <a:rPr lang="en-US" sz="1200" b="1" dirty="0">
                <a:solidFill>
                  <a:srgbClr val="008000"/>
                </a:solidFill>
              </a:rPr>
              <a:t>Part (a): (problems posed for Presidents) - 2 points possible</a:t>
            </a:r>
            <a:endParaRPr lang="en-US" sz="1200" dirty="0">
              <a:solidFill>
                <a:srgbClr val="008000"/>
              </a:solidFill>
            </a:endParaRPr>
          </a:p>
          <a:p>
            <a:pPr marL="0" indent="0">
              <a:buNone/>
            </a:pPr>
            <a:r>
              <a:rPr lang="en-US" sz="1200" i="1" dirty="0">
                <a:solidFill>
                  <a:srgbClr val="008000"/>
                </a:solidFill>
              </a:rPr>
              <a:t>Simple, declarative statements acceptable for description</a:t>
            </a:r>
            <a:endParaRPr lang="en-US" sz="1200" dirty="0">
              <a:solidFill>
                <a:srgbClr val="008000"/>
              </a:solidFill>
            </a:endParaRPr>
          </a:p>
          <a:p>
            <a:pPr lvl="0"/>
            <a:r>
              <a:rPr lang="en-US" sz="1200" dirty="0" smtClean="0">
                <a:solidFill>
                  <a:srgbClr val="008000"/>
                </a:solidFill>
              </a:rPr>
              <a:t>greater </a:t>
            </a:r>
            <a:r>
              <a:rPr lang="en-US" sz="1200" dirty="0">
                <a:solidFill>
                  <a:srgbClr val="008000"/>
                </a:solidFill>
              </a:rPr>
              <a:t>policy conflict likely/ideological conflict</a:t>
            </a:r>
          </a:p>
          <a:p>
            <a:pPr lvl="0"/>
            <a:r>
              <a:rPr lang="en-US" sz="1200" dirty="0">
                <a:solidFill>
                  <a:srgbClr val="008000"/>
                </a:solidFill>
              </a:rPr>
              <a:t>narrows the field of potential candidates</a:t>
            </a:r>
          </a:p>
          <a:p>
            <a:pPr lvl="0"/>
            <a:r>
              <a:rPr lang="en-US" sz="1200" dirty="0">
                <a:solidFill>
                  <a:srgbClr val="008000"/>
                </a:solidFill>
              </a:rPr>
              <a:t>offices go unfilled</a:t>
            </a:r>
          </a:p>
          <a:p>
            <a:pPr lvl="0"/>
            <a:r>
              <a:rPr lang="en-US" sz="1200" dirty="0">
                <a:solidFill>
                  <a:srgbClr val="008000"/>
                </a:solidFill>
              </a:rPr>
              <a:t>tougher committee scrutiny</a:t>
            </a:r>
          </a:p>
          <a:p>
            <a:pPr lvl="0"/>
            <a:r>
              <a:rPr lang="en-US" sz="1200" dirty="0">
                <a:solidFill>
                  <a:srgbClr val="008000"/>
                </a:solidFill>
              </a:rPr>
              <a:t>harder to get congressional/Senate/legislature approval/confirmation/ratification of appointments (House not acceptable)</a:t>
            </a:r>
          </a:p>
          <a:p>
            <a:pPr lvl="0"/>
            <a:r>
              <a:rPr lang="en-US" sz="1200" dirty="0">
                <a:solidFill>
                  <a:srgbClr val="008000"/>
                </a:solidFill>
              </a:rPr>
              <a:t>more frequent character attacks on nominees</a:t>
            </a:r>
          </a:p>
          <a:p>
            <a:pPr marL="0" indent="0">
              <a:buNone/>
            </a:pPr>
            <a:r>
              <a:rPr lang="en-US" sz="1200" b="1" cap="all" dirty="0">
                <a:solidFill>
                  <a:srgbClr val="008000"/>
                </a:solidFill>
              </a:rPr>
              <a:t>Senatorial courtesy does not apply</a:t>
            </a:r>
            <a:endParaRPr lang="en-US" sz="1200" dirty="0">
              <a:solidFill>
                <a:srgbClr val="008000"/>
              </a:solidFill>
            </a:endParaRPr>
          </a:p>
          <a:p>
            <a:pPr marL="0" indent="0">
              <a:buNone/>
            </a:pPr>
            <a:r>
              <a:rPr lang="en-US" sz="1200" dirty="0">
                <a:solidFill>
                  <a:srgbClr val="008000"/>
                </a:solidFill>
              </a:rPr>
              <a:t> </a:t>
            </a:r>
          </a:p>
          <a:p>
            <a:pPr marL="0" indent="0">
              <a:buNone/>
            </a:pPr>
            <a:r>
              <a:rPr lang="en-US" sz="1200" b="1" dirty="0" smtClean="0">
                <a:solidFill>
                  <a:srgbClr val="008000"/>
                </a:solidFill>
              </a:rPr>
              <a:t>Part </a:t>
            </a:r>
            <a:r>
              <a:rPr lang="en-US" sz="1200" b="1" dirty="0">
                <a:solidFill>
                  <a:srgbClr val="008000"/>
                </a:solidFill>
              </a:rPr>
              <a:t>(b): (ways Presidents overcome problems) - 4 points possible</a:t>
            </a:r>
            <a:endParaRPr lang="en-US" sz="1200" dirty="0">
              <a:solidFill>
                <a:srgbClr val="008000"/>
              </a:solidFill>
            </a:endParaRPr>
          </a:p>
          <a:p>
            <a:pPr marL="0" indent="0">
              <a:buNone/>
            </a:pPr>
            <a:r>
              <a:rPr lang="en-US" sz="1200" i="1" dirty="0">
                <a:solidFill>
                  <a:srgbClr val="008000"/>
                </a:solidFill>
              </a:rPr>
              <a:t>One point for identification; second point for explanation only available after adequate identification. Explanation must answer </a:t>
            </a:r>
            <a:r>
              <a:rPr lang="en-US" sz="1200" b="1" dirty="0">
                <a:solidFill>
                  <a:srgbClr val="008000"/>
                </a:solidFill>
              </a:rPr>
              <a:t>how</a:t>
            </a:r>
            <a:r>
              <a:rPr lang="en-US" sz="1200" i="1" dirty="0">
                <a:solidFill>
                  <a:srgbClr val="008000"/>
                </a:solidFill>
              </a:rPr>
              <a:t> Presidents' efforts work to overcome problems.</a:t>
            </a:r>
            <a:endParaRPr lang="en-US" sz="1200" dirty="0">
              <a:solidFill>
                <a:srgbClr val="008000"/>
              </a:solidFill>
            </a:endParaRPr>
          </a:p>
          <a:p>
            <a:pPr marL="0" indent="0">
              <a:buNone/>
            </a:pPr>
            <a:r>
              <a:rPr lang="en-US" sz="1200" i="1" dirty="0" smtClean="0">
                <a:solidFill>
                  <a:srgbClr val="008000"/>
                </a:solidFill>
              </a:rPr>
              <a:t>(Reference </a:t>
            </a:r>
            <a:r>
              <a:rPr lang="en-US" sz="1200" i="1" dirty="0">
                <a:solidFill>
                  <a:srgbClr val="008000"/>
                </a:solidFill>
              </a:rPr>
              <a:t>to approval/ratification/confirmation must include reference to Senate/Congress. Reference to congress or legislature is acceptable; House is </a:t>
            </a:r>
            <a:r>
              <a:rPr lang="en-US" sz="1200" i="1" dirty="0" smtClean="0">
                <a:solidFill>
                  <a:srgbClr val="008000"/>
                </a:solidFill>
              </a:rPr>
              <a:t>NOT</a:t>
            </a:r>
            <a:r>
              <a:rPr lang="en-US" sz="1200" i="1" dirty="0">
                <a:solidFill>
                  <a:srgbClr val="008000"/>
                </a:solidFill>
              </a:rPr>
              <a:t>) </a:t>
            </a:r>
            <a:endParaRPr lang="en-US" sz="1200" dirty="0">
              <a:solidFill>
                <a:srgbClr val="008000"/>
              </a:solidFill>
            </a:endParaRPr>
          </a:p>
          <a:p>
            <a:pPr lvl="0"/>
            <a:r>
              <a:rPr lang="en-US" sz="1200" dirty="0">
                <a:solidFill>
                  <a:srgbClr val="008000"/>
                </a:solidFill>
              </a:rPr>
              <a:t>generate public support (including use of media)</a:t>
            </a:r>
          </a:p>
          <a:p>
            <a:pPr lvl="0"/>
            <a:r>
              <a:rPr lang="en-US" sz="1200" dirty="0">
                <a:solidFill>
                  <a:srgbClr val="008000"/>
                </a:solidFill>
              </a:rPr>
              <a:t>compromise on choices (ideological compromise)</a:t>
            </a:r>
          </a:p>
          <a:p>
            <a:pPr lvl="0"/>
            <a:r>
              <a:rPr lang="en-US" sz="1200" dirty="0">
                <a:solidFill>
                  <a:srgbClr val="008000"/>
                </a:solidFill>
              </a:rPr>
              <a:t>building coalitions in Congress</a:t>
            </a:r>
          </a:p>
          <a:p>
            <a:pPr lvl="0"/>
            <a:r>
              <a:rPr lang="en-US" sz="1200" dirty="0">
                <a:solidFill>
                  <a:srgbClr val="008000"/>
                </a:solidFill>
              </a:rPr>
              <a:t>making deals (e.g., veto as threat)</a:t>
            </a:r>
          </a:p>
          <a:p>
            <a:pPr lvl="0"/>
            <a:r>
              <a:rPr lang="en-US" sz="1200" dirty="0">
                <a:solidFill>
                  <a:srgbClr val="008000"/>
                </a:solidFill>
              </a:rPr>
              <a:t>building coalitions with interest groups</a:t>
            </a:r>
          </a:p>
          <a:p>
            <a:pPr lvl="0"/>
            <a:r>
              <a:rPr lang="en-US" sz="1200" dirty="0">
                <a:solidFill>
                  <a:srgbClr val="008000"/>
                </a:solidFill>
              </a:rPr>
              <a:t>making interim recess appointments</a:t>
            </a:r>
          </a:p>
          <a:p>
            <a:pPr lvl="0"/>
            <a:r>
              <a:rPr lang="en-US" sz="1200" dirty="0">
                <a:solidFill>
                  <a:srgbClr val="008000"/>
                </a:solidFill>
              </a:rPr>
              <a:t>more intense background screening of nominees (looking for “bulletproof” candidates)</a:t>
            </a:r>
          </a:p>
          <a:p>
            <a:pPr lvl="0"/>
            <a:r>
              <a:rPr lang="en-US" sz="1200" dirty="0">
                <a:solidFill>
                  <a:srgbClr val="008000"/>
                </a:solidFill>
              </a:rPr>
              <a:t>selecting more minority nominees (i.e., "diversification")</a:t>
            </a:r>
          </a:p>
          <a:p>
            <a:pPr lvl="0"/>
            <a:r>
              <a:rPr lang="en-US" sz="1200" dirty="0">
                <a:solidFill>
                  <a:srgbClr val="008000"/>
                </a:solidFill>
              </a:rPr>
              <a:t>increased reliance on White House staff (when forced to appoint officials not in line with President's position)</a:t>
            </a:r>
          </a:p>
          <a:p>
            <a:endParaRPr lang="en-US" dirty="0"/>
          </a:p>
        </p:txBody>
      </p:sp>
      <p:sp>
        <p:nvSpPr>
          <p:cNvPr id="4" name="Slide Number Placeholder 3"/>
          <p:cNvSpPr>
            <a:spLocks noGrp="1"/>
          </p:cNvSpPr>
          <p:nvPr>
            <p:ph type="sldNum" sz="quarter" idx="12"/>
          </p:nvPr>
        </p:nvSpPr>
        <p:spPr/>
        <p:txBody>
          <a:bodyPr/>
          <a:lstStyle/>
          <a:p>
            <a:fld id="{A1B76A41-144B-B84B-8834-3DEC244DA6B3}" type="slidenum">
              <a:rPr lang="en-US" smtClean="0"/>
              <a:t>98</a:t>
            </a:fld>
            <a:endParaRPr lang="en-US"/>
          </a:p>
        </p:txBody>
      </p:sp>
    </p:spTree>
    <p:extLst>
      <p:ext uri="{BB962C8B-B14F-4D97-AF65-F5344CB8AC3E}">
        <p14:creationId xmlns:p14="http://schemas.microsoft.com/office/powerpoint/2010/main" val="23456660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SUGGESTIONS FOR STRENGTHENING THE PRESIDENCY</a:t>
            </a:r>
            <a:endParaRPr lang="en-US" sz="3200" b="1" dirty="0"/>
          </a:p>
        </p:txBody>
      </p:sp>
      <p:sp>
        <p:nvSpPr>
          <p:cNvPr id="3" name="Content Placeholder 2"/>
          <p:cNvSpPr>
            <a:spLocks noGrp="1"/>
          </p:cNvSpPr>
          <p:nvPr>
            <p:ph idx="1"/>
          </p:nvPr>
        </p:nvSpPr>
        <p:spPr/>
        <p:txBody>
          <a:bodyPr>
            <a:noAutofit/>
          </a:bodyPr>
          <a:lstStyle/>
          <a:p>
            <a:pPr>
              <a:lnSpc>
                <a:spcPct val="120000"/>
              </a:lnSpc>
              <a:defRPr/>
            </a:pPr>
            <a:r>
              <a:rPr lang="en-US" sz="2000" b="1" dirty="0" smtClean="0"/>
              <a:t>Revitalize </a:t>
            </a:r>
            <a:r>
              <a:rPr lang="en-US" sz="2000" b="1" dirty="0"/>
              <a:t>political parties to make it easier for the President to get things </a:t>
            </a:r>
            <a:r>
              <a:rPr lang="en-US" sz="2000" b="1" dirty="0" smtClean="0"/>
              <a:t>done</a:t>
            </a:r>
          </a:p>
          <a:p>
            <a:pPr>
              <a:lnSpc>
                <a:spcPct val="120000"/>
              </a:lnSpc>
              <a:defRPr/>
            </a:pPr>
            <a:endParaRPr lang="en-US" sz="2000" b="1" dirty="0"/>
          </a:p>
          <a:p>
            <a:pPr>
              <a:lnSpc>
                <a:spcPct val="120000"/>
              </a:lnSpc>
              <a:defRPr/>
            </a:pPr>
            <a:r>
              <a:rPr lang="en-US" sz="2000" b="1" dirty="0" smtClean="0"/>
              <a:t>Revise </a:t>
            </a:r>
            <a:r>
              <a:rPr lang="en-US" sz="2000" b="1" dirty="0"/>
              <a:t>constitutional restraints:</a:t>
            </a:r>
          </a:p>
          <a:p>
            <a:pPr lvl="1">
              <a:lnSpc>
                <a:spcPct val="120000"/>
              </a:lnSpc>
              <a:defRPr/>
            </a:pPr>
            <a:r>
              <a:rPr lang="en-US" sz="1800" b="1" dirty="0" smtClean="0"/>
              <a:t>6-year </a:t>
            </a:r>
            <a:r>
              <a:rPr lang="en-US" sz="1800" b="1" dirty="0"/>
              <a:t>term of office, w/no </a:t>
            </a:r>
            <a:r>
              <a:rPr lang="en-US" sz="1800" b="1" dirty="0" smtClean="0"/>
              <a:t>reelection</a:t>
            </a:r>
            <a:endParaRPr lang="en-US" sz="1800" b="1" dirty="0"/>
          </a:p>
          <a:p>
            <a:pPr lvl="1">
              <a:lnSpc>
                <a:spcPct val="120000"/>
              </a:lnSpc>
              <a:defRPr/>
            </a:pPr>
            <a:r>
              <a:rPr lang="en-US" sz="1800" b="1" dirty="0" smtClean="0"/>
              <a:t>2 </a:t>
            </a:r>
            <a:r>
              <a:rPr lang="en-US" sz="1800" b="1" dirty="0"/>
              <a:t>or </a:t>
            </a:r>
            <a:r>
              <a:rPr lang="en-US" sz="1800" b="1" dirty="0" smtClean="0"/>
              <a:t>3 </a:t>
            </a:r>
            <a:r>
              <a:rPr lang="en-US" sz="1800" b="1" dirty="0"/>
              <a:t>person </a:t>
            </a:r>
            <a:r>
              <a:rPr lang="en-US" sz="1800" b="1" dirty="0" smtClean="0"/>
              <a:t>presidency</a:t>
            </a:r>
            <a:endParaRPr lang="en-US" sz="1800" b="1" dirty="0"/>
          </a:p>
          <a:p>
            <a:pPr lvl="1">
              <a:lnSpc>
                <a:spcPct val="120000"/>
              </a:lnSpc>
              <a:defRPr/>
            </a:pPr>
            <a:r>
              <a:rPr lang="en-US" sz="1800" b="1" dirty="0" smtClean="0"/>
              <a:t>Give </a:t>
            </a:r>
            <a:r>
              <a:rPr lang="en-US" sz="1800" b="1" dirty="0"/>
              <a:t>the President the power to dissolve Congress and call for new </a:t>
            </a:r>
            <a:r>
              <a:rPr lang="en-US" sz="1800" b="1" dirty="0" smtClean="0"/>
              <a:t>elections</a:t>
            </a:r>
            <a:endParaRPr lang="en-US" sz="1800" b="1" dirty="0"/>
          </a:p>
          <a:p>
            <a:pPr lvl="1">
              <a:lnSpc>
                <a:spcPct val="120000"/>
              </a:lnSpc>
              <a:defRPr/>
            </a:pPr>
            <a:r>
              <a:rPr lang="en-US" sz="1800" b="1" dirty="0" smtClean="0"/>
              <a:t>Allow </a:t>
            </a:r>
            <a:r>
              <a:rPr lang="en-US" sz="1800" b="1" dirty="0"/>
              <a:t>members of Congress to take positions within the </a:t>
            </a:r>
            <a:r>
              <a:rPr lang="en-US" sz="1800" b="1" dirty="0" smtClean="0"/>
              <a:t>executive branch</a:t>
            </a:r>
            <a:endParaRPr lang="en-US" sz="1800" b="1" dirty="0"/>
          </a:p>
          <a:p>
            <a:pPr lvl="1">
              <a:lnSpc>
                <a:spcPct val="120000"/>
              </a:lnSpc>
              <a:defRPr/>
            </a:pPr>
            <a:r>
              <a:rPr lang="en-US" sz="1800" b="1" dirty="0" smtClean="0"/>
              <a:t>Provide </a:t>
            </a:r>
            <a:r>
              <a:rPr lang="en-US" sz="1800" b="1" dirty="0"/>
              <a:t>a unified party ticket of President/Senator/Congressman -- no more split </a:t>
            </a:r>
            <a:r>
              <a:rPr lang="en-US" sz="1800" b="1" dirty="0" smtClean="0"/>
              <a:t>tickets</a:t>
            </a:r>
            <a:endParaRPr lang="en-US" sz="1800" dirty="0"/>
          </a:p>
        </p:txBody>
      </p:sp>
      <p:sp>
        <p:nvSpPr>
          <p:cNvPr id="4" name="Slide Number Placeholder 3"/>
          <p:cNvSpPr>
            <a:spLocks noGrp="1"/>
          </p:cNvSpPr>
          <p:nvPr>
            <p:ph type="sldNum" sz="quarter" idx="12"/>
          </p:nvPr>
        </p:nvSpPr>
        <p:spPr/>
        <p:txBody>
          <a:bodyPr/>
          <a:lstStyle/>
          <a:p>
            <a:fld id="{A1B76A41-144B-B84B-8834-3DEC244DA6B3}" type="slidenum">
              <a:rPr lang="en-US" smtClean="0"/>
              <a:t>99</a:t>
            </a:fld>
            <a:endParaRPr lang="en-US"/>
          </a:p>
        </p:txBody>
      </p:sp>
    </p:spTree>
    <p:extLst>
      <p:ext uri="{BB962C8B-B14F-4D97-AF65-F5344CB8AC3E}">
        <p14:creationId xmlns:p14="http://schemas.microsoft.com/office/powerpoint/2010/main" val="1059932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3165</TotalTime>
  <Words>10519</Words>
  <Application>Microsoft Office PowerPoint</Application>
  <PresentationFormat>On-screen Show (4:3)</PresentationFormat>
  <Paragraphs>1626</Paragraphs>
  <Slides>119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119</vt:i4>
      </vt:variant>
    </vt:vector>
  </HeadingPairs>
  <TitlesOfParts>
    <vt:vector size="121" baseType="lpstr">
      <vt:lpstr>Office Theme</vt:lpstr>
      <vt:lpstr>Document</vt:lpstr>
      <vt:lpstr>UNIT 5</vt:lpstr>
      <vt:lpstr>PAY ATTENTION</vt:lpstr>
      <vt:lpstr>Lesson 27 312-320</vt:lpstr>
      <vt:lpstr>INTENTIONS OF FOUNDERS</vt:lpstr>
      <vt:lpstr>OVERVIEW OF CONGRESS:  TERMS AND SESSIONS</vt:lpstr>
      <vt:lpstr>BICAMERALISM = TWO-HOUSE LEGISLATURE</vt:lpstr>
      <vt:lpstr>BICAMERALISM = TWO-HOUSE LEGISLATURE</vt:lpstr>
      <vt:lpstr>HOUSE OF REPRESENTATIVES - SIZE</vt:lpstr>
      <vt:lpstr>HOUSE OF REPRESENTATIVES</vt:lpstr>
      <vt:lpstr>SENATE - SIZE</vt:lpstr>
      <vt:lpstr>SENATE</vt:lpstr>
      <vt:lpstr>CONGRESS: COMPENSATION</vt:lpstr>
      <vt:lpstr>CONGRESS: MEMBERSHIP</vt:lpstr>
      <vt:lpstr>CONGRESS: THE INCUMBENCY ADVANTAGE</vt:lpstr>
      <vt:lpstr>ADVANTAGES OF INCUMBENCY</vt:lpstr>
      <vt:lpstr>INCUMBENCY ADVANTAGE:  GERRYMANDERING</vt:lpstr>
      <vt:lpstr>GERRYMANDERING</vt:lpstr>
      <vt:lpstr>GERRYMANDERING</vt:lpstr>
      <vt:lpstr>GERRYMANDERING: EFFECTS</vt:lpstr>
      <vt:lpstr>REDISTRICTING</vt:lpstr>
      <vt:lpstr>FREE RESPONSE QUESTION</vt:lpstr>
      <vt:lpstr>FREE RESPONSE RUBRIC</vt:lpstr>
      <vt:lpstr>Lesson 28 320-328</vt:lpstr>
      <vt:lpstr>POWERS OF CONGRESS</vt:lpstr>
      <vt:lpstr>POWERS OF CONGRESS</vt:lpstr>
      <vt:lpstr>INSTITUTIONAL POWERS (THOSE THAT RELATE TO SYSTEM OF CHECKS AND BALANCES)</vt:lpstr>
      <vt:lpstr>FREE RESPONSE QUESTION</vt:lpstr>
      <vt:lpstr>FREE RESPONSE RUBRIC</vt:lpstr>
      <vt:lpstr>FREE RESPONSE QUESTION</vt:lpstr>
      <vt:lpstr>FREE RESPONSE RUBRIC</vt:lpstr>
      <vt:lpstr>POWERS DENIED TO CONGRESS</vt:lpstr>
      <vt:lpstr>HOUSE OF REPRESENTATIVES</vt:lpstr>
      <vt:lpstr>THE SENATE</vt:lpstr>
      <vt:lpstr>THE COMMITTEE SYSTEM</vt:lpstr>
      <vt:lpstr>SELECTION OF COMMITTEE MEMBERS</vt:lpstr>
      <vt:lpstr>SELECTION OF COMMITTEE CHAIRMEN</vt:lpstr>
      <vt:lpstr>SELECTION OF COMMITTEE CHAIRMEN</vt:lpstr>
      <vt:lpstr>DECENTRALIZATION OF THE 1970'S</vt:lpstr>
      <vt:lpstr>IMPORTANT STANDING COMMITTEES</vt:lpstr>
      <vt:lpstr>IMPORTANT STANDING COMMITTEES</vt:lpstr>
      <vt:lpstr>CONFERENCE COMMITTEES</vt:lpstr>
      <vt:lpstr>OTHER TYPES OF COMMITTEES</vt:lpstr>
      <vt:lpstr>FREE RESPONSE QUESTION</vt:lpstr>
      <vt:lpstr>FREE RESPONSE RUBRIC</vt:lpstr>
      <vt:lpstr>Lesson 29 329-340</vt:lpstr>
      <vt:lpstr>HOW A BILL BECOMES LAW</vt:lpstr>
      <vt:lpstr>HOW A BILL BECOMES LAW</vt:lpstr>
      <vt:lpstr>HOW A BILL BECOMES LAW</vt:lpstr>
      <vt:lpstr>HOW A BILL BECOMES LAW</vt:lpstr>
      <vt:lpstr>HOW A BILL BECOMES LAW</vt:lpstr>
      <vt:lpstr>HOW A BILL BECOMES LAW</vt:lpstr>
      <vt:lpstr>HOW A BILL BECOMES LAW</vt:lpstr>
      <vt:lpstr>FREE RESPONSE QUESTION</vt:lpstr>
      <vt:lpstr>FREE RESPONSE RUBRIC</vt:lpstr>
      <vt:lpstr>HOW A BILL BECOMES LAW</vt:lpstr>
      <vt:lpstr>FREE RESPONSE QUESTION</vt:lpstr>
      <vt:lpstr>FREE RESPONSE RUBRIC</vt:lpstr>
      <vt:lpstr>HOW A BILL BECOMES LAW</vt:lpstr>
      <vt:lpstr>INFLUENCES ON MEMBERS OF CONGRESS</vt:lpstr>
      <vt:lpstr>INFLUENCES ON MEMBERS OF CONGRESS</vt:lpstr>
      <vt:lpstr>INFLUENCES ON MEMBERS OF CONGRESS</vt:lpstr>
      <vt:lpstr>INFLUENCES ON MEMBERS OF CONGRESS</vt:lpstr>
      <vt:lpstr>INFLUENCES ON MEMBERS OF CONGRESS</vt:lpstr>
      <vt:lpstr>FREE RESPONSE QUESTION</vt:lpstr>
      <vt:lpstr>FREE RESPONSE RUBRIC</vt:lpstr>
      <vt:lpstr>THE CASE AGAINST CONGRESS</vt:lpstr>
      <vt:lpstr>THE CASE AGAINST CONGRESS</vt:lpstr>
      <vt:lpstr>THE CASE AGAINST CONGRESS</vt:lpstr>
      <vt:lpstr>Lesson 30 344-357</vt:lpstr>
      <vt:lpstr>DELIBERATIONS AT THE CONSTITUTIONAL CONVENTION</vt:lpstr>
      <vt:lpstr>ELECTION OF THE PRESIDENT</vt:lpstr>
      <vt:lpstr>ELECTION OF THE PRESIDENT</vt:lpstr>
      <vt:lpstr>TERM OF OFFICE</vt:lpstr>
      <vt:lpstr>SUCCESSION</vt:lpstr>
      <vt:lpstr>NON-CONSTITUTIONAL SOURCES OF PRESIDENTIAL POWER</vt:lpstr>
      <vt:lpstr>ROLES OF THE PRESIDENT CONSTITUTIONAL ROLES</vt:lpstr>
      <vt:lpstr>ROLES OF THE PRESIDENT CONSTITUTIONAL ROLES</vt:lpstr>
      <vt:lpstr>ROLES OF THE PRESIDENT CONSTITUTIONAL ROLES</vt:lpstr>
      <vt:lpstr>ROLES OF THE PRESIDENT CONSTITUTIONAL ROLES</vt:lpstr>
      <vt:lpstr>FREE RESPONSE QUESTION</vt:lpstr>
      <vt:lpstr>FREE RESPONSE RUBRIC</vt:lpstr>
      <vt:lpstr>FREE RESPONSE QUESTION</vt:lpstr>
      <vt:lpstr>FREE RESPONSE RUBRIC</vt:lpstr>
      <vt:lpstr>FREE RESPONSE QUESTION</vt:lpstr>
      <vt:lpstr>FREE RESPONSE RUBRIC</vt:lpstr>
      <vt:lpstr>ROLES OF THE PRESIDENT NON-CONSTITUTIONAL ROLES</vt:lpstr>
      <vt:lpstr>Lesson 31 357-361</vt:lpstr>
      <vt:lpstr>EXECUTIVE OFFICE OF THE PRESIDENT</vt:lpstr>
      <vt:lpstr>CABINET</vt:lpstr>
      <vt:lpstr>CABINET</vt:lpstr>
      <vt:lpstr>CABINET</vt:lpstr>
      <vt:lpstr>FACTORS AFFECTING SELECTION OF CABINET SECRETARIES</vt:lpstr>
      <vt:lpstr>FEDERAL APPOINTMENTS</vt:lpstr>
      <vt:lpstr>VICE PRESIDENT</vt:lpstr>
      <vt:lpstr>POWER OF THE OFFICE OF THE PRESIDENCY</vt:lpstr>
      <vt:lpstr>CHECKS THAT WEAKEN THE PRESIDENT</vt:lpstr>
      <vt:lpstr>FREE RESPONSE QUESTION</vt:lpstr>
      <vt:lpstr>FREE RESPONSE RUBRIC</vt:lpstr>
      <vt:lpstr>SUGGESTIONS FOR STRENGTHENING THE PRESIDENCY</vt:lpstr>
      <vt:lpstr>CONGRESS VS. THE PRESIDENT </vt:lpstr>
      <vt:lpstr>SOURCES OF CONFLICT BETWEEN THE PRESIDENT AND CONGRESS</vt:lpstr>
      <vt:lpstr>SOURCES OF PRESIDENTIAL INFLUENCE ON CONGRESS</vt:lpstr>
      <vt:lpstr>FREE RESPONSE QUESTION</vt:lpstr>
      <vt:lpstr>FREE RESPONSE RUBRIC</vt:lpstr>
      <vt:lpstr>Lesson 32 361-374</vt:lpstr>
      <vt:lpstr>THE IMPERIAL PRESIDENCY</vt:lpstr>
      <vt:lpstr>THE IMPERIAL PRESIDENCY</vt:lpstr>
      <vt:lpstr>THE IMPERIAL PRESIDENCY</vt:lpstr>
      <vt:lpstr>CONGRESS RESPONDS TO THE IMPERIAL PRESIDENCY</vt:lpstr>
      <vt:lpstr>FREE RESPONSE QUESTION</vt:lpstr>
      <vt:lpstr>FREE RESPONSE RUBRIC</vt:lpstr>
      <vt:lpstr>CONGRESS RESPONDS TO THE IMPERIAL PRESIDENCY</vt:lpstr>
      <vt:lpstr>FREE RESPONSE QUESTION</vt:lpstr>
      <vt:lpstr>FREE RESPONSE RUBRIC</vt:lpstr>
      <vt:lpstr>CONGRESS RESPONDS TO THE IMPERIAL PRESIDENCY</vt:lpstr>
      <vt:lpstr>CONGRESS RESPONDS TO THE IMPERIAL PRESIDENCY</vt:lpstr>
      <vt:lpstr>CONGRESS RESPONDS TO THE IMPERIAL PRESIDENCY</vt:lpstr>
      <vt:lpstr>FREE RESPONSE QUESTION</vt:lpstr>
      <vt:lpstr>FREE RESPONSE RUBRIC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Perez</dc:creator>
  <cp:lastModifiedBy>Windows User</cp:lastModifiedBy>
  <cp:revision>151</cp:revision>
  <cp:lastPrinted>2014-03-12T16:47:25Z</cp:lastPrinted>
  <dcterms:created xsi:type="dcterms:W3CDTF">2013-03-12T02:30:14Z</dcterms:created>
  <dcterms:modified xsi:type="dcterms:W3CDTF">2015-03-04T20:50:39Z</dcterms:modified>
</cp:coreProperties>
</file>