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6" r:id="rId2"/>
    <p:sldMasterId id="2147483768" r:id="rId3"/>
    <p:sldMasterId id="2147483792" r:id="rId4"/>
    <p:sldMasterId id="2147484056" r:id="rId5"/>
    <p:sldMasterId id="2147484068" r:id="rId6"/>
    <p:sldMasterId id="2147484104" r:id="rId7"/>
  </p:sldMasterIdLst>
  <p:notesMasterIdLst>
    <p:notesMasterId r:id="rId30"/>
  </p:notesMasterIdLst>
  <p:sldIdLst>
    <p:sldId id="268" r:id="rId8"/>
    <p:sldId id="28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82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3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5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99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2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57" algn="l" defTabSz="914256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788" algn="l" defTabSz="914256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9920" algn="l" defTabSz="914256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050" algn="l" defTabSz="914256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111111"/>
    <a:srgbClr val="FF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297" autoAdjust="0"/>
    <p:restoredTop sz="90887" autoAdjust="0"/>
  </p:normalViewPr>
  <p:slideViewPr>
    <p:cSldViewPr>
      <p:cViewPr varScale="1">
        <p:scale>
          <a:sx n="53" d="100"/>
          <a:sy n="53" d="100"/>
        </p:scale>
        <p:origin x="-105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13DE5-4338-449C-BF4E-1424DA1BFE5F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49CCA-B623-4B5A-ACC0-1A8CAD2714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1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6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9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0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9CCA-B623-4B5A-ACC0-1A8CAD27145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79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16"/>
            <a:ext cx="7112000" cy="19478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92669" y="1524000"/>
            <a:ext cx="8724053" cy="2032000"/>
          </a:xfrm>
          <a:ln>
            <a:noFill/>
          </a:ln>
        </p:spPr>
        <p:txBody>
          <a:bodyPr vert="horz" tIns="0" rIns="203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92667" y="3587262"/>
            <a:ext cx="8727440" cy="1947333"/>
          </a:xfrm>
        </p:spPr>
        <p:txBody>
          <a:bodyPr lIns="0" rIns="20320"/>
          <a:lstStyle>
            <a:lvl1pPr marL="0" marR="50795" indent="0" algn="r">
              <a:buNone/>
              <a:defRPr>
                <a:solidFill>
                  <a:schemeClr val="tx1"/>
                </a:solidFill>
              </a:defRPr>
            </a:lvl1pPr>
            <a:lvl2pPr marL="507930" indent="0" algn="ctr">
              <a:buNone/>
            </a:lvl2pPr>
            <a:lvl3pPr marL="1015860" indent="0" algn="ctr">
              <a:buNone/>
            </a:lvl3pPr>
            <a:lvl4pPr marL="1523790" indent="0" algn="ctr">
              <a:buNone/>
            </a:lvl4pPr>
            <a:lvl5pPr marL="2031720" indent="0" algn="ctr">
              <a:buNone/>
            </a:lvl5pPr>
            <a:lvl6pPr marL="2539650" indent="0" algn="ctr">
              <a:buNone/>
            </a:lvl6pPr>
            <a:lvl7pPr marL="3047580" indent="0" algn="ctr">
              <a:buNone/>
            </a:lvl7pPr>
            <a:lvl8pPr marL="3555502" indent="0" algn="ctr">
              <a:buNone/>
            </a:lvl8pPr>
            <a:lvl9pPr marL="406343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80" y="1463040"/>
            <a:ext cx="8636000" cy="151384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280" y="3005182"/>
            <a:ext cx="8636000" cy="1677458"/>
          </a:xfrm>
        </p:spPr>
        <p:txBody>
          <a:bodyPr lIns="50795" rIns="50795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1270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133428"/>
            <a:ext cx="4487333" cy="492760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9" y="2133428"/>
            <a:ext cx="4487333" cy="492760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1270000"/>
          </a:xfrm>
        </p:spPr>
        <p:txBody>
          <a:bodyPr tIns="50795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61389"/>
            <a:ext cx="4489098" cy="732613"/>
          </a:xfrm>
        </p:spPr>
        <p:txBody>
          <a:bodyPr lIns="50795" tIns="0" rIns="50795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61154" y="2066412"/>
            <a:ext cx="4490861" cy="727603"/>
          </a:xfrm>
        </p:spPr>
        <p:txBody>
          <a:bodyPr lIns="50795" tIns="0" rIns="50795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94000"/>
            <a:ext cx="4489098" cy="4273022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54" y="2794000"/>
            <a:ext cx="4490861" cy="4273022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782320"/>
            <a:ext cx="9228667" cy="1270000"/>
          </a:xfrm>
        </p:spPr>
        <p:txBody>
          <a:bodyPr vert="horz" tIns="5079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1502"/>
            <a:ext cx="3048000" cy="129116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862667"/>
            <a:ext cx="3048000" cy="5080000"/>
          </a:xfrm>
        </p:spPr>
        <p:txBody>
          <a:bodyPr lIns="20320" rIns="20320"/>
          <a:lstStyle>
            <a:lvl1pPr marL="0" indent="0" algn="l">
              <a:buNone/>
              <a:defRPr sz="16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72278" y="1862667"/>
            <a:ext cx="5679722" cy="5080000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7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517503" y="1231197"/>
            <a:ext cx="5842000" cy="45720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5" tIns="50795" rIns="101595" bIns="50795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93482" y="5955299"/>
            <a:ext cx="172720" cy="17272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5" tIns="50795" rIns="101595" bIns="50795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307777"/>
            <a:ext cx="2458720" cy="1758468"/>
          </a:xfrm>
        </p:spPr>
        <p:txBody>
          <a:bodyPr vert="horz" lIns="50795" tIns="50795" rIns="50795" bIns="50795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9" y="3143094"/>
            <a:ext cx="2455333" cy="2421467"/>
          </a:xfrm>
        </p:spPr>
        <p:txBody>
          <a:bodyPr lIns="71115" rIns="50795" bIns="50795" anchor="t"/>
          <a:lstStyle>
            <a:lvl1pPr marL="0" indent="0" algn="l">
              <a:spcBef>
                <a:spcPts val="278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4669" y="7062614"/>
            <a:ext cx="677333" cy="405694"/>
          </a:xfrm>
        </p:spPr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73103" y="1332797"/>
            <a:ext cx="5130800" cy="43688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84" y="6462890"/>
            <a:ext cx="10181167" cy="1157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5" tIns="50795" rIns="101595" bIns="5079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68333" y="6910932"/>
            <a:ext cx="5291667" cy="7090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5" tIns="50795" rIns="101595" bIns="5079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016007"/>
            <a:ext cx="2286000" cy="579084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1016007"/>
            <a:ext cx="6688667" cy="579084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92669" y="1524000"/>
            <a:ext cx="8724053" cy="2032000"/>
          </a:xfrm>
          <a:ln>
            <a:noFill/>
          </a:ln>
        </p:spPr>
        <p:txBody>
          <a:bodyPr vert="horz" tIns="0" rIns="203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92667" y="3587262"/>
            <a:ext cx="8727440" cy="1947333"/>
          </a:xfrm>
        </p:spPr>
        <p:txBody>
          <a:bodyPr lIns="0" rIns="20320"/>
          <a:lstStyle>
            <a:lvl1pPr marL="0" marR="50795" indent="0" algn="r">
              <a:buNone/>
              <a:defRPr>
                <a:solidFill>
                  <a:schemeClr val="tx1"/>
                </a:solidFill>
              </a:defRPr>
            </a:lvl1pPr>
            <a:lvl2pPr marL="507935" indent="0" algn="ctr">
              <a:buNone/>
            </a:lvl2pPr>
            <a:lvl3pPr marL="1015870" indent="0" algn="ctr">
              <a:buNone/>
            </a:lvl3pPr>
            <a:lvl4pPr marL="1523805" indent="0" algn="ctr">
              <a:buNone/>
            </a:lvl4pPr>
            <a:lvl5pPr marL="2031740" indent="0" algn="ctr">
              <a:buNone/>
            </a:lvl5pPr>
            <a:lvl6pPr marL="2539675" indent="0" algn="ctr">
              <a:buNone/>
            </a:lvl6pPr>
            <a:lvl7pPr marL="3047610" indent="0" algn="ctr">
              <a:buNone/>
            </a:lvl7pPr>
            <a:lvl8pPr marL="3555538" indent="0" algn="ctr">
              <a:buNone/>
            </a:lvl8pPr>
            <a:lvl9pPr marL="406347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80" y="1463040"/>
            <a:ext cx="8636000" cy="151384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280" y="3005182"/>
            <a:ext cx="8636000" cy="1677458"/>
          </a:xfrm>
        </p:spPr>
        <p:txBody>
          <a:bodyPr lIns="50795" rIns="50795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1270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133428"/>
            <a:ext cx="4487333" cy="492760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9" y="2133428"/>
            <a:ext cx="4487333" cy="492760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1270000"/>
          </a:xfrm>
        </p:spPr>
        <p:txBody>
          <a:bodyPr tIns="50795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61389"/>
            <a:ext cx="4489098" cy="732613"/>
          </a:xfrm>
        </p:spPr>
        <p:txBody>
          <a:bodyPr lIns="50795" tIns="0" rIns="50795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61153" y="2066411"/>
            <a:ext cx="4490861" cy="727603"/>
          </a:xfrm>
        </p:spPr>
        <p:txBody>
          <a:bodyPr lIns="50795" tIns="0" rIns="50795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94000"/>
            <a:ext cx="4489098" cy="4273022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53" y="2794000"/>
            <a:ext cx="4490861" cy="4273022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782320"/>
            <a:ext cx="9228667" cy="1270000"/>
          </a:xfrm>
        </p:spPr>
        <p:txBody>
          <a:bodyPr vert="horz" tIns="5079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1502"/>
            <a:ext cx="3048000" cy="129116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862667"/>
            <a:ext cx="3048000" cy="5080000"/>
          </a:xfrm>
        </p:spPr>
        <p:txBody>
          <a:bodyPr lIns="20320" rIns="20320"/>
          <a:lstStyle>
            <a:lvl1pPr marL="0" indent="0" algn="l">
              <a:buNone/>
              <a:defRPr sz="16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72278" y="1862667"/>
            <a:ext cx="5679722" cy="5080000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7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517503" y="1231197"/>
            <a:ext cx="5842000" cy="45720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5" tIns="50795" rIns="101595" bIns="50795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93482" y="5955299"/>
            <a:ext cx="172720" cy="17272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5" tIns="50795" rIns="101595" bIns="50795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307777"/>
            <a:ext cx="2458720" cy="1758468"/>
          </a:xfrm>
        </p:spPr>
        <p:txBody>
          <a:bodyPr vert="horz" lIns="50795" tIns="50795" rIns="50795" bIns="50795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9" y="3143094"/>
            <a:ext cx="2455333" cy="2421467"/>
          </a:xfrm>
        </p:spPr>
        <p:txBody>
          <a:bodyPr lIns="71115" rIns="50795" bIns="50795" anchor="t"/>
          <a:lstStyle>
            <a:lvl1pPr marL="0" indent="0" algn="l">
              <a:spcBef>
                <a:spcPts val="278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4669" y="7062614"/>
            <a:ext cx="677333" cy="405694"/>
          </a:xfrm>
        </p:spPr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73103" y="1332797"/>
            <a:ext cx="5130800" cy="43688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84" y="6462890"/>
            <a:ext cx="10181167" cy="1157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5" tIns="50795" rIns="101595" bIns="5079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68333" y="6910931"/>
            <a:ext cx="5291667" cy="7090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5" tIns="50795" rIns="101595" bIns="5079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016007"/>
            <a:ext cx="2286000" cy="579084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1016007"/>
            <a:ext cx="6688667" cy="579084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6011317" y="4233337"/>
            <a:ext cx="4148688" cy="1012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6011337" y="4330011"/>
            <a:ext cx="4148668" cy="21336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6011337" y="4572408"/>
            <a:ext cx="4148668" cy="1016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6011333" y="4627114"/>
            <a:ext cx="2184400" cy="2032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6011333" y="4666191"/>
            <a:ext cx="2184400" cy="1016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6011333" y="4402667"/>
            <a:ext cx="3403600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8196119" y="4512203"/>
            <a:ext cx="1778000" cy="4064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4055180"/>
            <a:ext cx="10160000" cy="2713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" y="4083919"/>
            <a:ext cx="10160001" cy="1563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7126723" y="4047878"/>
            <a:ext cx="3033278" cy="27603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0160000" cy="41130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8000" y="2668777"/>
            <a:ext cx="9398000" cy="1633361"/>
          </a:xfrm>
        </p:spPr>
        <p:txBody>
          <a:bodyPr anchor="b"/>
          <a:lstStyle>
            <a:lvl1pPr>
              <a:defRPr sz="49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4333269"/>
            <a:ext cx="5503333" cy="1947333"/>
          </a:xfrm>
        </p:spPr>
        <p:txBody>
          <a:bodyPr/>
          <a:lstStyle>
            <a:lvl1pPr marL="71115" indent="0" algn="l">
              <a:buNone/>
              <a:defRPr sz="2700">
                <a:solidFill>
                  <a:schemeClr val="tx2"/>
                </a:solidFill>
              </a:defRPr>
            </a:lvl1pPr>
            <a:lvl2pPr marL="507935" indent="0" algn="ctr">
              <a:buNone/>
            </a:lvl2pPr>
            <a:lvl3pPr marL="1015870" indent="0" algn="ctr">
              <a:buNone/>
            </a:lvl3pPr>
            <a:lvl4pPr marL="1523805" indent="0" algn="ctr">
              <a:buNone/>
            </a:lvl4pPr>
            <a:lvl5pPr marL="2031740" indent="0" algn="ctr">
              <a:buNone/>
            </a:lvl5pPr>
            <a:lvl6pPr marL="2539675" indent="0" algn="ctr">
              <a:buNone/>
            </a:lvl6pPr>
            <a:lvl7pPr marL="3047610" indent="0" algn="ctr">
              <a:buNone/>
            </a:lvl7pPr>
            <a:lvl8pPr marL="3555538" indent="0" algn="ctr">
              <a:buNone/>
            </a:lvl8pPr>
            <a:lvl9pPr marL="406347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450667" y="4673600"/>
            <a:ext cx="1066800" cy="508000"/>
          </a:xfrm>
        </p:spPr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011339" y="4672542"/>
            <a:ext cx="1439333" cy="5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244542" y="1262"/>
            <a:ext cx="830791" cy="406400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2201347"/>
            <a:ext cx="8636000" cy="1513417"/>
          </a:xfrm>
        </p:spPr>
        <p:txBody>
          <a:bodyPr anchor="b">
            <a:noAutofit/>
          </a:bodyPr>
          <a:lstStyle>
            <a:lvl1pPr algn="l">
              <a:buNone/>
              <a:defRPr sz="48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741209"/>
            <a:ext cx="8636000" cy="1677458"/>
          </a:xfrm>
        </p:spPr>
        <p:txBody>
          <a:bodyPr anchor="t"/>
          <a:lstStyle>
            <a:lvl1pPr marL="50795" indent="0">
              <a:buNone/>
              <a:defRPr sz="2300" b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499360"/>
            <a:ext cx="4487333" cy="5028848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9" y="2499360"/>
            <a:ext cx="4487333" cy="5028848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9" y="1270000"/>
            <a:ext cx="9313333" cy="1188720"/>
          </a:xfrm>
        </p:spPr>
        <p:txBody>
          <a:bodyPr anchor="ctr"/>
          <a:lstStyle>
            <a:lvl1pPr>
              <a:defRPr sz="44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333" y="2494411"/>
            <a:ext cx="4490720" cy="508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50795" indent="0">
              <a:buNone/>
              <a:defRPr sz="21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45820" y="2494411"/>
            <a:ext cx="4490861" cy="508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50795" indent="0">
              <a:buNone/>
              <a:defRPr sz="21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3333" y="3009466"/>
            <a:ext cx="4490720" cy="4318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2574" y="3009466"/>
            <a:ext cx="4490861" cy="4318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270000"/>
            <a:ext cx="9144000" cy="1188720"/>
          </a:xfrm>
        </p:spPr>
        <p:txBody>
          <a:bodyPr anchor="ctr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2" y="680720"/>
            <a:ext cx="1063627" cy="508000"/>
          </a:xfrm>
        </p:spPr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42000" y="680720"/>
            <a:ext cx="1473200" cy="5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83042" y="2524"/>
            <a:ext cx="846667" cy="406400"/>
          </a:xfrm>
        </p:spPr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329" y="1224411"/>
            <a:ext cx="3759200" cy="97536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948329" y="2234141"/>
            <a:ext cx="3759200" cy="5130800"/>
          </a:xfrm>
        </p:spPr>
        <p:txBody>
          <a:bodyPr/>
          <a:lstStyle>
            <a:lvl1pPr marL="10160" indent="0">
              <a:buNone/>
              <a:defRPr sz="16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9333" y="862541"/>
            <a:ext cx="5669280" cy="650240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941" y="1232414"/>
            <a:ext cx="652003" cy="5201819"/>
          </a:xfrm>
        </p:spPr>
        <p:txBody>
          <a:bodyPr vert="vert270" lIns="50795" tIns="0" rIns="50795" anchor="t"/>
          <a:lstStyle>
            <a:lvl1pPr algn="ctr">
              <a:buNone/>
              <a:defRPr sz="2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523" y="1270000"/>
            <a:ext cx="5080000" cy="5080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4942" y="3638134"/>
            <a:ext cx="2878667" cy="2796099"/>
          </a:xfrm>
        </p:spPr>
        <p:txBody>
          <a:bodyPr lIns="0" tIns="0" rIns="5079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5333" y="1270000"/>
            <a:ext cx="2116667" cy="60960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1270000"/>
            <a:ext cx="6942667" cy="60960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82880" y="162560"/>
            <a:ext cx="9794240" cy="2783840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15816" y="423337"/>
            <a:ext cx="9144000" cy="2455333"/>
          </a:xfrm>
        </p:spPr>
        <p:txBody>
          <a:bodyPr lIns="50797" rIns="253992" anchor="b">
            <a:normAutofit/>
          </a:bodyPr>
          <a:lstStyle>
            <a:lvl1pPr marL="0" algn="r">
              <a:defRPr sz="53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70669" y="3132668"/>
            <a:ext cx="7289149" cy="1947333"/>
          </a:xfrm>
        </p:spPr>
        <p:txBody>
          <a:bodyPr lIns="50797" rIns="274312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507985" indent="0" algn="ctr">
              <a:buNone/>
            </a:lvl2pPr>
            <a:lvl3pPr marL="1015970" indent="0" algn="ctr">
              <a:buNone/>
            </a:lvl3pPr>
            <a:lvl4pPr marL="1523955" indent="0" algn="ctr">
              <a:buNone/>
            </a:lvl4pPr>
            <a:lvl5pPr marL="2031940" indent="0" algn="ctr">
              <a:buNone/>
            </a:lvl5pPr>
            <a:lvl6pPr marL="2539925" indent="0" algn="ctr">
              <a:buNone/>
            </a:lvl6pPr>
            <a:lvl7pPr marL="3047910" indent="0" algn="ctr">
              <a:buNone/>
            </a:lvl7pPr>
            <a:lvl8pPr marL="3555893" indent="0" algn="ctr">
              <a:buNone/>
            </a:lvl8pPr>
            <a:lvl9pPr marL="4063877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180669" y="7232227"/>
            <a:ext cx="3335867" cy="304800"/>
          </a:xfrm>
        </p:spPr>
        <p:txBody>
          <a:bodyPr vert="horz" rtlCol="0"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9598835" y="7232227"/>
            <a:ext cx="515876" cy="3048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778002" y="7232227"/>
            <a:ext cx="4341627" cy="30480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3769" y="1582876"/>
            <a:ext cx="8890000" cy="1016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1253" y="3630507"/>
            <a:ext cx="8229600" cy="1016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40" y="553589"/>
            <a:ext cx="8636000" cy="3034453"/>
          </a:xfrm>
        </p:spPr>
        <p:txBody>
          <a:bodyPr rIns="111757"/>
          <a:lstStyle>
            <a:lvl1pPr algn="r">
              <a:buNone/>
              <a:defRPr sz="44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653014"/>
            <a:ext cx="8636000" cy="1677458"/>
          </a:xfrm>
        </p:spPr>
        <p:txBody>
          <a:bodyPr rIns="142235" anchor="t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180669" y="7237411"/>
            <a:ext cx="3335867" cy="304800"/>
          </a:xfrm>
        </p:spPr>
        <p:txBody>
          <a:bodyPr vert="horz" rtlCol="0"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9598835" y="7237411"/>
            <a:ext cx="515876" cy="3048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778002" y="7237411"/>
            <a:ext cx="4341627" cy="30480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4487333" cy="50292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9" y="1828800"/>
            <a:ext cx="4487333" cy="50292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01200" y="7238409"/>
            <a:ext cx="515876" cy="304800"/>
          </a:xfrm>
        </p:spPr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3769" y="1582876"/>
            <a:ext cx="8890000" cy="1016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271" y="2405796"/>
            <a:ext cx="4165600" cy="1016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5334000" y="2405796"/>
            <a:ext cx="4165600" cy="1016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9942"/>
            <a:ext cx="9144000" cy="1270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>
            <a:noAutofit/>
          </a:bodyPr>
          <a:lstStyle>
            <a:lvl1pPr marL="101597" indent="0" algn="l">
              <a:spcBef>
                <a:spcPts val="0"/>
              </a:spcBef>
              <a:buNone/>
              <a:defRPr sz="2400" b="0" cap="all" baseline="0"/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61142" y="1705681"/>
            <a:ext cx="4490861" cy="710847"/>
          </a:xfrm>
        </p:spPr>
        <p:txBody>
          <a:bodyPr anchor="b">
            <a:noAutofit/>
          </a:bodyPr>
          <a:lstStyle>
            <a:lvl1pPr marL="101597" indent="0" algn="l">
              <a:spcBef>
                <a:spcPts val="0"/>
              </a:spcBef>
              <a:buNone/>
              <a:defRPr sz="2400" b="0" cap="all" baseline="0"/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624669"/>
            <a:ext cx="4489098" cy="4379737"/>
          </a:xfrm>
        </p:spPr>
        <p:txBody>
          <a:bodyPr lIns="101597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2" y="2624669"/>
            <a:ext cx="4490861" cy="437973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01200" y="7238409"/>
            <a:ext cx="515876" cy="304800"/>
          </a:xfrm>
        </p:spPr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6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56" indent="0">
              <a:buNone/>
              <a:defRPr sz="1800" b="1"/>
            </a:lvl3pPr>
            <a:lvl4pPr marL="1371399" indent="0">
              <a:buNone/>
              <a:defRPr sz="1600" b="1"/>
            </a:lvl4pPr>
            <a:lvl5pPr marL="1828525" indent="0">
              <a:buNone/>
              <a:defRPr sz="1600" b="1"/>
            </a:lvl5pPr>
            <a:lvl6pPr marL="2285657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6" y="2416178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79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56" indent="0">
              <a:buNone/>
              <a:defRPr sz="1800" b="1"/>
            </a:lvl3pPr>
            <a:lvl4pPr marL="1371399" indent="0">
              <a:buNone/>
              <a:defRPr sz="1600" b="1"/>
            </a:lvl4pPr>
            <a:lvl5pPr marL="1828525" indent="0">
              <a:buNone/>
              <a:defRPr sz="1600" b="1"/>
            </a:lvl5pPr>
            <a:lvl6pPr marL="2285657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79" y="2416178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81353"/>
            <a:ext cx="9144000" cy="1270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3769" y="1582876"/>
            <a:ext cx="8890000" cy="1016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19502" y="1175173"/>
            <a:ext cx="4165600" cy="1016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4596" y="338669"/>
            <a:ext cx="4368800" cy="846667"/>
          </a:xfrm>
        </p:spPr>
        <p:txBody>
          <a:bodyPr anchor="b"/>
          <a:lstStyle>
            <a:lvl1pPr marL="0" algn="r">
              <a:buNone/>
              <a:defRPr sz="2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14596" y="1230622"/>
            <a:ext cx="4368800" cy="1185333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6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4000" y="2455333"/>
            <a:ext cx="9629396" cy="4419600"/>
          </a:xfrm>
        </p:spPr>
        <p:txBody>
          <a:bodyPr/>
          <a:lstStyle>
            <a:lvl1pPr marL="325110">
              <a:defRPr sz="3600"/>
            </a:lvl1pPr>
            <a:lvl2pPr marL="660380">
              <a:defRPr sz="3100"/>
            </a:lvl2pPr>
            <a:lvl3pPr marL="914373">
              <a:defRPr sz="2700"/>
            </a:lvl3pPr>
            <a:lvl4pPr marL="1168364">
              <a:defRPr sz="2200"/>
            </a:lvl4pPr>
            <a:lvl5pPr marL="1402038"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180669" y="7237411"/>
            <a:ext cx="3335867" cy="304800"/>
          </a:xfrm>
        </p:spPr>
        <p:txBody>
          <a:bodyPr vert="horz" rtlCol="0"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598835" y="7237411"/>
            <a:ext cx="515876" cy="3048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778002" y="7237411"/>
            <a:ext cx="4341627" cy="30480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70" y="5249336"/>
            <a:ext cx="6096000" cy="738373"/>
          </a:xfrm>
        </p:spPr>
        <p:txBody>
          <a:bodyPr anchor="b"/>
          <a:lstStyle>
            <a:lvl1pPr marL="0" algn="r">
              <a:buNone/>
              <a:defRPr sz="2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8270" y="5987709"/>
            <a:ext cx="6096000" cy="101361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38669" y="277627"/>
            <a:ext cx="9482667" cy="48260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6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180669" y="7232227"/>
            <a:ext cx="3335867" cy="304800"/>
          </a:xfrm>
        </p:spPr>
        <p:txBody>
          <a:bodyPr vert="horz" rtlCol="0"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9598835" y="7232227"/>
            <a:ext cx="515876" cy="3048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778002" y="7232227"/>
            <a:ext cx="4341627" cy="30480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4"/>
            <a:ext cx="2286000" cy="6501694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305154"/>
            <a:ext cx="6688667" cy="650169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91733" y="399887"/>
            <a:ext cx="8229600" cy="1635760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91733" y="2055629"/>
            <a:ext cx="8229600" cy="1947333"/>
          </a:xfrm>
        </p:spPr>
        <p:txBody>
          <a:bodyPr tIns="0"/>
          <a:lstStyle>
            <a:lvl1pPr marL="30480" indent="0" algn="l">
              <a:buNone/>
              <a:defRPr sz="2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07985" indent="0" algn="ctr">
              <a:buNone/>
            </a:lvl2pPr>
            <a:lvl3pPr marL="1015970" indent="0" algn="ctr">
              <a:buNone/>
            </a:lvl3pPr>
            <a:lvl4pPr marL="1523955" indent="0" algn="ctr">
              <a:buNone/>
            </a:lvl4pPr>
            <a:lvl5pPr marL="2031940" indent="0" algn="ctr">
              <a:buNone/>
            </a:lvl5pPr>
            <a:lvl6pPr marL="2539925" indent="0" algn="ctr">
              <a:buNone/>
            </a:lvl6pPr>
            <a:lvl7pPr marL="3047910" indent="0" algn="ctr">
              <a:buNone/>
            </a:lvl7pPr>
            <a:lvl8pPr marL="3555893" indent="0" algn="ctr">
              <a:buNone/>
            </a:lvl8pPr>
            <a:lvl9pPr marL="4063877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23814" y="1570891"/>
            <a:ext cx="233680" cy="23368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285751" y="1494462"/>
            <a:ext cx="71120" cy="7112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36544" y="-60"/>
            <a:ext cx="7620000" cy="762006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880" y="2889250"/>
            <a:ext cx="7112000" cy="2540000"/>
          </a:xfrm>
        </p:spPr>
        <p:txBody>
          <a:bodyPr anchor="t"/>
          <a:lstStyle>
            <a:lvl1pPr algn="l">
              <a:lnSpc>
                <a:spcPts val="5000"/>
              </a:lnSpc>
              <a:buNone/>
              <a:defRPr sz="44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4880" y="1185333"/>
            <a:ext cx="7112000" cy="1677458"/>
          </a:xfrm>
        </p:spPr>
        <p:txBody>
          <a:bodyPr anchor="b"/>
          <a:lstStyle>
            <a:lvl1pPr marL="20320" indent="0">
              <a:lnSpc>
                <a:spcPts val="2556"/>
              </a:lnSpc>
              <a:spcBef>
                <a:spcPts val="0"/>
              </a:spcBef>
              <a:buNone/>
              <a:defRPr sz="22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540002" y="0"/>
            <a:ext cx="84667" cy="762006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413690" y="3127396"/>
            <a:ext cx="233680" cy="23368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675627" y="3050967"/>
            <a:ext cx="71120" cy="7112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120" y="304800"/>
            <a:ext cx="8331200" cy="1270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5120" y="1693333"/>
            <a:ext cx="4064000" cy="51816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2320" y="1693333"/>
            <a:ext cx="4064000" cy="51816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733707"/>
            <a:ext cx="9144000" cy="1270000"/>
          </a:xfrm>
        </p:spPr>
        <p:txBody>
          <a:bodyPr anchor="ctr"/>
          <a:lstStyle>
            <a:lvl1pPr algn="ctr">
              <a:defRPr sz="50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64753"/>
            <a:ext cx="4470400" cy="71120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1117" indent="0" algn="l">
              <a:lnSpc>
                <a:spcPct val="100000"/>
              </a:lnSpc>
              <a:spcBef>
                <a:spcPts val="111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81600" y="364753"/>
            <a:ext cx="4470400" cy="71120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1117" indent="0" algn="l">
              <a:lnSpc>
                <a:spcPct val="100000"/>
              </a:lnSpc>
              <a:spcBef>
                <a:spcPts val="111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1077040"/>
            <a:ext cx="4470400" cy="45720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6867" indent="-304791">
              <a:lnSpc>
                <a:spcPct val="100000"/>
              </a:lnSpc>
              <a:spcBef>
                <a:spcPts val="778"/>
              </a:spcBef>
              <a:defRPr sz="2700"/>
            </a:lvl1pPr>
            <a:lvl2pPr>
              <a:lnSpc>
                <a:spcPct val="100000"/>
              </a:lnSpc>
              <a:spcBef>
                <a:spcPts val="778"/>
              </a:spcBef>
              <a:defRPr sz="2200"/>
            </a:lvl2pPr>
            <a:lvl3pPr>
              <a:lnSpc>
                <a:spcPct val="100000"/>
              </a:lnSpc>
              <a:spcBef>
                <a:spcPts val="778"/>
              </a:spcBef>
              <a:defRPr sz="2000"/>
            </a:lvl3pPr>
            <a:lvl4pPr>
              <a:lnSpc>
                <a:spcPct val="100000"/>
              </a:lnSpc>
              <a:spcBef>
                <a:spcPts val="778"/>
              </a:spcBef>
              <a:defRPr sz="1800"/>
            </a:lvl4pPr>
            <a:lvl5pPr>
              <a:lnSpc>
                <a:spcPct val="100000"/>
              </a:lnSpc>
              <a:spcBef>
                <a:spcPts val="778"/>
              </a:spcBef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1077040"/>
            <a:ext cx="4470400" cy="45720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6867" indent="-304791">
              <a:lnSpc>
                <a:spcPct val="100000"/>
              </a:lnSpc>
              <a:spcBef>
                <a:spcPts val="778"/>
              </a:spcBef>
              <a:defRPr sz="2700"/>
            </a:lvl1pPr>
            <a:lvl2pPr>
              <a:lnSpc>
                <a:spcPct val="100000"/>
              </a:lnSpc>
              <a:spcBef>
                <a:spcPts val="778"/>
              </a:spcBef>
              <a:defRPr sz="2200"/>
            </a:lvl2pPr>
            <a:lvl3pPr>
              <a:lnSpc>
                <a:spcPct val="100000"/>
              </a:lnSpc>
              <a:spcBef>
                <a:spcPts val="778"/>
              </a:spcBef>
              <a:defRPr sz="2000"/>
            </a:lvl3pPr>
            <a:lvl4pPr>
              <a:lnSpc>
                <a:spcPct val="100000"/>
              </a:lnSpc>
              <a:spcBef>
                <a:spcPts val="778"/>
              </a:spcBef>
              <a:defRPr sz="1800"/>
            </a:lvl4pPr>
            <a:lvl5pPr>
              <a:lnSpc>
                <a:spcPct val="100000"/>
              </a:lnSpc>
              <a:spcBef>
                <a:spcPts val="778"/>
              </a:spcBef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120" y="304800"/>
            <a:ext cx="8331200" cy="1270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7760" y="0"/>
            <a:ext cx="9032240" cy="7620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127760" y="-60"/>
            <a:ext cx="81280" cy="762006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0864"/>
            <a:ext cx="4233333" cy="1291167"/>
          </a:xfrm>
          <a:ln>
            <a:noFill/>
          </a:ln>
        </p:spPr>
        <p:txBody>
          <a:bodyPr anchor="b"/>
          <a:lstStyle>
            <a:lvl1pPr algn="l">
              <a:lnSpc>
                <a:spcPts val="2222"/>
              </a:lnSpc>
              <a:buNone/>
              <a:defRPr sz="24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563293"/>
            <a:ext cx="4233333" cy="776111"/>
          </a:xfrm>
        </p:spPr>
        <p:txBody>
          <a:bodyPr/>
          <a:lstStyle>
            <a:lvl1pPr marL="50797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8000" y="2370670"/>
            <a:ext cx="9059333" cy="443618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996" y="1185336"/>
            <a:ext cx="3048000" cy="2201333"/>
          </a:xfrm>
        </p:spPr>
        <p:txBody>
          <a:bodyPr anchor="b">
            <a:noAutofit/>
          </a:bodyPr>
          <a:lstStyle>
            <a:lvl1pPr algn="l">
              <a:buNone/>
              <a:defRPr sz="23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6667" y="1185333"/>
            <a:ext cx="5080000" cy="5080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1597" tIns="304791" rIns="101597" bIns="50797" rtlCol="0" anchor="t">
            <a:normAutofit/>
          </a:bodyPr>
          <a:lstStyle>
            <a:extLst/>
          </a:lstStyle>
          <a:p>
            <a:pPr marL="0" indent="-314951" algn="l" rtl="0" eaLnBrk="1" latinLnBrk="0" hangingPunct="1">
              <a:lnSpc>
                <a:spcPts val="3333"/>
              </a:lnSpc>
              <a:spcBef>
                <a:spcPts val="667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1333" y="1270004"/>
            <a:ext cx="4910667" cy="3905034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01597" tIns="304791" anchor="t"/>
          <a:lstStyle>
            <a:lvl1pPr marL="0" indent="0" algn="l" eaLnBrk="1" latinLnBrk="0" hangingPunct="1">
              <a:buNone/>
              <a:defRPr sz="36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40806" y="1060380"/>
            <a:ext cx="762000" cy="2270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559630" y="1040873"/>
            <a:ext cx="721360" cy="2270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3" y="5334002"/>
            <a:ext cx="4910667" cy="846667"/>
          </a:xfrm>
        </p:spPr>
        <p:txBody>
          <a:bodyPr anchor="ctr"/>
          <a:lstStyle>
            <a:lvl1pPr marL="0" indent="0" algn="l">
              <a:lnSpc>
                <a:spcPts val="1778"/>
              </a:lnSpc>
              <a:spcBef>
                <a:spcPts val="0"/>
              </a:spcBef>
              <a:buNone/>
              <a:defRPr sz="1600">
                <a:solidFill>
                  <a:srgbClr val="777777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05155"/>
            <a:ext cx="2032000" cy="6501694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2" y="305156"/>
            <a:ext cx="6180667" cy="650169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8670" y="365763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65107" y="482402"/>
            <a:ext cx="9229788" cy="345440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02640" y="2022451"/>
            <a:ext cx="8636000" cy="2032000"/>
          </a:xfrm>
        </p:spPr>
        <p:txBody>
          <a:bodyPr lIns="50797" rIns="50797" bIns="50797"/>
          <a:lstStyle>
            <a:lvl1pPr algn="r">
              <a:defRPr sz="5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802640" y="4094480"/>
            <a:ext cx="8636000" cy="1016000"/>
          </a:xfrm>
        </p:spPr>
        <p:txBody>
          <a:bodyPr lIns="203194" tIns="0"/>
          <a:lstStyle>
            <a:lvl1pPr marL="40640" indent="0" algn="r">
              <a:spcBef>
                <a:spcPts val="0"/>
              </a:spcBef>
              <a:buNone/>
              <a:defRPr sz="2200">
                <a:solidFill>
                  <a:schemeClr val="bg2">
                    <a:shade val="25000"/>
                  </a:schemeClr>
                </a:solidFill>
              </a:defRPr>
            </a:lvl1pPr>
            <a:lvl2pPr marL="507985" indent="0" algn="ctr">
              <a:buNone/>
            </a:lvl2pPr>
            <a:lvl3pPr marL="1015970" indent="0" algn="ctr">
              <a:buNone/>
            </a:lvl3pPr>
            <a:lvl4pPr marL="1523955" indent="0" algn="ctr">
              <a:buNone/>
            </a:lvl4pPr>
            <a:lvl5pPr marL="2031940" indent="0" algn="ctr">
              <a:buNone/>
            </a:lvl5pPr>
            <a:lvl6pPr marL="2539925" indent="0" algn="ctr">
              <a:buNone/>
            </a:lvl6pPr>
            <a:lvl7pPr marL="3047910" indent="0" algn="ctr">
              <a:buNone/>
            </a:lvl7pPr>
            <a:lvl8pPr marL="3555893" indent="0" algn="ctr">
              <a:buNone/>
            </a:lvl8pPr>
            <a:lvl9pPr marL="4063877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537200"/>
            <a:ext cx="9093200" cy="1168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589280"/>
            <a:ext cx="9093200" cy="465328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38670" y="365763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65107" y="482405"/>
            <a:ext cx="9229788" cy="482369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382" y="5476240"/>
            <a:ext cx="9093200" cy="751840"/>
          </a:xfrm>
        </p:spPr>
        <p:txBody>
          <a:bodyPr lIns="101597" bIns="0" anchor="b"/>
          <a:lstStyle>
            <a:lvl1pPr algn="l">
              <a:buNone/>
              <a:defRPr sz="40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382" y="6249427"/>
            <a:ext cx="9093200" cy="467360"/>
          </a:xfrm>
        </p:spPr>
        <p:txBody>
          <a:bodyPr lIns="132076" tIns="0" anchor="t"/>
          <a:lstStyle>
            <a:lvl1pPr marL="0" marR="40640" indent="0" algn="l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589280"/>
            <a:ext cx="4368800" cy="48768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3733" y="589280"/>
            <a:ext cx="4368800" cy="48768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537200"/>
            <a:ext cx="9093200" cy="116840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93" y="643820"/>
            <a:ext cx="4368800" cy="880180"/>
          </a:xfrm>
        </p:spPr>
        <p:txBody>
          <a:bodyPr lIns="162554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69077" y="643820"/>
            <a:ext cx="4368800" cy="880180"/>
          </a:xfrm>
        </p:spPr>
        <p:txBody>
          <a:bodyPr lIns="152394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74693" y="1608669"/>
            <a:ext cx="4368800" cy="3877733"/>
          </a:xfrm>
        </p:spPr>
        <p:txBody>
          <a:bodyPr anchor="t"/>
          <a:lstStyle>
            <a:lvl1pPr algn="l">
              <a:defRPr sz="27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9077" y="1608669"/>
            <a:ext cx="4368800" cy="3877733"/>
          </a:xfrm>
        </p:spPr>
        <p:txBody>
          <a:bodyPr anchor="t"/>
          <a:lstStyle>
            <a:lvl1pPr algn="l">
              <a:defRPr sz="27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8670" y="365763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204" y="592667"/>
            <a:ext cx="3302000" cy="1016000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154274" y="1608669"/>
            <a:ext cx="3302000" cy="4673458"/>
          </a:xfrm>
        </p:spPr>
        <p:txBody>
          <a:bodyPr lIns="101597"/>
          <a:lstStyle>
            <a:lvl1pPr marL="20320" marR="2032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45972" y="1033493"/>
            <a:ext cx="5140177" cy="5249336"/>
          </a:xfrm>
        </p:spPr>
        <p:txBody>
          <a:bodyPr/>
          <a:lstStyle>
            <a:lvl1pPr>
              <a:defRPr sz="3100">
                <a:solidFill>
                  <a:schemeClr val="tx1"/>
                </a:solidFill>
              </a:defRPr>
            </a:lvl1pPr>
            <a:lvl2pPr>
              <a:defRPr sz="29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8670" y="365763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7112003" y="482402"/>
            <a:ext cx="2582894" cy="48260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568951"/>
            <a:ext cx="9144000" cy="1168400"/>
          </a:xfrm>
        </p:spPr>
        <p:txBody>
          <a:bodyPr anchor="t"/>
          <a:lstStyle>
            <a:lvl1pPr algn="l">
              <a:buNone/>
              <a:defRPr sz="40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180791" y="592667"/>
            <a:ext cx="2489200" cy="4679422"/>
          </a:xfrm>
        </p:spPr>
        <p:txBody>
          <a:bodyPr lIns="101597"/>
          <a:lstStyle>
            <a:lvl1pPr marL="50797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>
              <a:defRPr sz="13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1" y="484187"/>
            <a:ext cx="6583680" cy="48260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6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537200"/>
            <a:ext cx="9093200" cy="1168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800" y="589280"/>
            <a:ext cx="9093200" cy="465328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592674"/>
            <a:ext cx="2201333" cy="58419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67" y="592672"/>
            <a:ext cx="6604000" cy="58420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29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6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56" indent="0">
              <a:buNone/>
              <a:defRPr sz="1000"/>
            </a:lvl3pPr>
            <a:lvl4pPr marL="1371399" indent="0">
              <a:buNone/>
              <a:defRPr sz="900"/>
            </a:lvl4pPr>
            <a:lvl5pPr marL="1828525" indent="0">
              <a:buNone/>
              <a:defRPr sz="900"/>
            </a:lvl5pPr>
            <a:lvl6pPr marL="2285657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33" indent="0">
              <a:buNone/>
              <a:defRPr sz="2800"/>
            </a:lvl2pPr>
            <a:lvl3pPr marL="914256" indent="0">
              <a:buNone/>
              <a:defRPr sz="2400"/>
            </a:lvl3pPr>
            <a:lvl4pPr marL="1371399" indent="0">
              <a:buNone/>
              <a:defRPr sz="2000"/>
            </a:lvl4pPr>
            <a:lvl5pPr marL="1828525" indent="0">
              <a:buNone/>
              <a:defRPr sz="2000"/>
            </a:lvl5pPr>
            <a:lvl6pPr marL="2285657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56" indent="0">
              <a:buNone/>
              <a:defRPr sz="1000"/>
            </a:lvl3pPr>
            <a:lvl4pPr marL="1371399" indent="0">
              <a:buNone/>
              <a:defRPr sz="900"/>
            </a:lvl4pPr>
            <a:lvl5pPr marL="1828525" indent="0">
              <a:buNone/>
              <a:defRPr sz="900"/>
            </a:lvl5pPr>
            <a:lvl6pPr marL="2285657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5" tIns="45720" rIns="91435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 lIns="91435" tIns="45720" rIns="91435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lIns="91435" tIns="45720" rIns="91435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863" y="7062788"/>
            <a:ext cx="3216276" cy="404812"/>
          </a:xfrm>
          <a:prstGeom prst="rect">
            <a:avLst/>
          </a:prstGeom>
        </p:spPr>
        <p:txBody>
          <a:bodyPr vert="horz" lIns="91435" tIns="45720" rIns="91435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879" y="7062788"/>
            <a:ext cx="2370137" cy="404812"/>
          </a:xfrm>
          <a:prstGeom prst="rect">
            <a:avLst/>
          </a:prstGeom>
        </p:spPr>
        <p:txBody>
          <a:bodyPr vert="horz" lIns="91435" tIns="45720" rIns="91435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1" indent="-228567" algn="l" defTabSz="9142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7" algn="l" defTabSz="9142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5" indent="-228567" algn="l" defTabSz="9142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5" indent="-228567" algn="l" defTabSz="9142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0" indent="-228567" algn="l" defTabSz="9142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5" indent="-228567" algn="l" defTabSz="9142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7" indent="-228567" algn="l" defTabSz="9142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9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5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7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84" y="-7938"/>
            <a:ext cx="10181167" cy="1157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5" tIns="50795" rIns="101595" bIns="5079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68333" y="-7932"/>
            <a:ext cx="5291667" cy="7090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5" tIns="50795" rIns="101595" bIns="5079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1270000"/>
          </a:xfrm>
          <a:prstGeom prst="rect">
            <a:avLst/>
          </a:prstGeom>
        </p:spPr>
        <p:txBody>
          <a:bodyPr vert="horz" lIns="0" tIns="50795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8000" y="2150533"/>
            <a:ext cx="9144000" cy="4876800"/>
          </a:xfrm>
          <a:prstGeom prst="rect">
            <a:avLst/>
          </a:prstGeom>
        </p:spPr>
        <p:txBody>
          <a:bodyPr vert="horz" lIns="101595" tIns="50795" rIns="101595" bIns="5079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8002" y="7062614"/>
            <a:ext cx="2370667" cy="40569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63339" y="7062614"/>
            <a:ext cx="3725333" cy="40569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05333" y="7062614"/>
            <a:ext cx="846667" cy="40569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1130" y="224898"/>
            <a:ext cx="10200609" cy="7213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4760" indent="-30476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1100" indent="-27428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60" indent="-27428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20613" indent="-23364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373" indent="-23364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30126" indent="-23364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302" indent="-20317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38059" indent="-203172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6" indent="-20317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7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5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84" y="-7938"/>
            <a:ext cx="10181167" cy="1157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5" tIns="50795" rIns="101595" bIns="5079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68333" y="-7932"/>
            <a:ext cx="5291667" cy="7090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5" tIns="50795" rIns="101595" bIns="5079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1270000"/>
          </a:xfrm>
          <a:prstGeom prst="rect">
            <a:avLst/>
          </a:prstGeom>
        </p:spPr>
        <p:txBody>
          <a:bodyPr vert="horz" lIns="0" tIns="50795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8000" y="2150533"/>
            <a:ext cx="9144000" cy="4876800"/>
          </a:xfrm>
          <a:prstGeom prst="rect">
            <a:avLst/>
          </a:prstGeom>
        </p:spPr>
        <p:txBody>
          <a:bodyPr vert="horz" lIns="101595" tIns="50795" rIns="101595" bIns="5079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8002" y="7062614"/>
            <a:ext cx="2370667" cy="40569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63339" y="7062614"/>
            <a:ext cx="3725333" cy="40569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05333" y="7062614"/>
            <a:ext cx="846667" cy="40569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1130" y="224898"/>
            <a:ext cx="10200609" cy="7213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4763" indent="-3047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1107" indent="-27428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70" indent="-27428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20627" indent="-233651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389" indent="-233651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30146" indent="-23365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323" indent="-20317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38083" indent="-203174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43" indent="-20317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4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407578"/>
            <a:ext cx="10160000" cy="9378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0160000" cy="34518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4" y="342543"/>
            <a:ext cx="10160001" cy="1016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6011317" y="400277"/>
            <a:ext cx="4148688" cy="1012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6011337" y="489027"/>
            <a:ext cx="4148668" cy="20003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6008154" y="552782"/>
            <a:ext cx="3403600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8192940" y="654381"/>
            <a:ext cx="1778000" cy="4064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0094411" y="-2223"/>
            <a:ext cx="64029" cy="69088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0049423" y="-2223"/>
            <a:ext cx="30480" cy="69088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0028253" y="-2223"/>
            <a:ext cx="10160" cy="69088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9972692" y="-2223"/>
            <a:ext cx="30480" cy="69088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9906308" y="422"/>
            <a:ext cx="60960" cy="65024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9859417" y="422"/>
            <a:ext cx="10160" cy="65024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5" tIns="50795" rIns="101595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8000" y="1270000"/>
            <a:ext cx="9144000" cy="1185333"/>
          </a:xfrm>
          <a:prstGeom prst="rect">
            <a:avLst/>
          </a:prstGeom>
        </p:spPr>
        <p:txBody>
          <a:bodyPr vert="horz" lIns="101595" tIns="50795" rIns="101595" bIns="50795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8000" y="2499360"/>
            <a:ext cx="9144000" cy="4805680"/>
          </a:xfrm>
          <a:prstGeom prst="rect">
            <a:avLst/>
          </a:prstGeom>
        </p:spPr>
        <p:txBody>
          <a:bodyPr vert="horz" lIns="101595" tIns="50795" rIns="101595" bIns="5079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18373" y="680720"/>
            <a:ext cx="1063627" cy="508000"/>
          </a:xfrm>
          <a:prstGeom prst="rect">
            <a:avLst/>
          </a:prstGeom>
        </p:spPr>
        <p:txBody>
          <a:bodyPr vert="horz" lIns="101595" tIns="50795" rIns="101595" bIns="50795"/>
          <a:lstStyle>
            <a:lvl1pPr algn="l" eaLnBrk="1" latinLnBrk="0" hangingPunct="1">
              <a:defRPr kumimoji="0" sz="900">
                <a:solidFill>
                  <a:schemeClr val="accent2"/>
                </a:solidFill>
              </a:defRPr>
            </a:lvl1pPr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42000" y="680720"/>
            <a:ext cx="1473200" cy="508000"/>
          </a:xfrm>
          <a:prstGeom prst="rect">
            <a:avLst/>
          </a:prstGeom>
        </p:spPr>
        <p:txBody>
          <a:bodyPr vert="horz" lIns="101595" tIns="50795" rIns="101595" bIns="50795"/>
          <a:lstStyle>
            <a:lvl1pPr algn="r" eaLnBrk="1" latinLnBrk="0" hangingPunct="1">
              <a:defRPr kumimoji="0" sz="9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083042" y="2524"/>
            <a:ext cx="846667" cy="406400"/>
          </a:xfrm>
          <a:prstGeom prst="rect">
            <a:avLst/>
          </a:prstGeom>
        </p:spPr>
        <p:txBody>
          <a:bodyPr vert="horz" lIns="101595" tIns="50795" rIns="101595" bIns="50795" anchor="b"/>
          <a:lstStyle>
            <a:lvl1pPr algn="r" eaLnBrk="1" latinLnBrk="0" hangingPunct="1">
              <a:defRPr kumimoji="0" sz="2000">
                <a:solidFill>
                  <a:srgbClr val="FFFFFF"/>
                </a:solidFill>
              </a:defRPr>
            </a:lvl1pPr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347" indent="-284443" algn="l" rtl="0" eaLnBrk="1" latinLnBrk="0" hangingPunct="1">
        <a:spcBef>
          <a:spcPts val="333"/>
        </a:spcBef>
        <a:buClr>
          <a:schemeClr val="accent3"/>
        </a:buClr>
        <a:buFont typeface="Georgia"/>
        <a:buChar char="•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31423" indent="-274285" algn="l" rtl="0" eaLnBrk="1" latinLnBrk="0" hangingPunct="1">
        <a:spcBef>
          <a:spcPts val="333"/>
        </a:spcBef>
        <a:buClr>
          <a:schemeClr val="accent2"/>
        </a:buClr>
        <a:buFont typeface="Georgia"/>
        <a:buChar char="▫"/>
        <a:defRPr kumimoji="0" sz="29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026030" indent="-243809" algn="l" rtl="0" eaLnBrk="1" latinLnBrk="0" hangingPunct="1">
        <a:spcBef>
          <a:spcPts val="333"/>
        </a:spcBef>
        <a:buClr>
          <a:schemeClr val="accent1"/>
        </a:buClr>
        <a:buFont typeface="Wingdings 2"/>
        <a:buChar char=""/>
        <a:defRPr kumimoji="0" sz="27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10469" indent="-223491" algn="l" rtl="0" eaLnBrk="1" latinLnBrk="0" hangingPunct="1">
        <a:spcBef>
          <a:spcPts val="333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44125" indent="-203174" algn="l" rtl="0" eaLnBrk="1" latinLnBrk="0" hangingPunct="1">
        <a:spcBef>
          <a:spcPts val="333"/>
        </a:spcBef>
        <a:buClr>
          <a:schemeClr val="accent3"/>
        </a:buClr>
        <a:buFont typeface="Georgia"/>
        <a:buChar char="▫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87929" indent="-203174" algn="l" rtl="0" eaLnBrk="1" latinLnBrk="0" hangingPunct="1">
        <a:spcBef>
          <a:spcPts val="333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031740" indent="-203174" algn="l" rtl="0" eaLnBrk="1" latinLnBrk="0" hangingPunct="1">
        <a:spcBef>
          <a:spcPts val="333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255227" indent="-203174" algn="l" rtl="0" eaLnBrk="1" latinLnBrk="0" hangingPunct="1">
        <a:spcBef>
          <a:spcPts val="333"/>
        </a:spcBef>
        <a:buClr>
          <a:schemeClr val="accent3"/>
        </a:buClr>
        <a:buFont typeface="Georgia"/>
        <a:buChar char="◦"/>
        <a:defRPr kumimoji="0" sz="17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488876" indent="-203174" algn="l" rtl="0" eaLnBrk="1" latinLnBrk="0" hangingPunct="1">
        <a:spcBef>
          <a:spcPts val="333"/>
        </a:spcBef>
        <a:buClr>
          <a:schemeClr val="accent3"/>
        </a:buClr>
        <a:buFont typeface="Georgia"/>
        <a:buChar char="◦"/>
        <a:defRPr kumimoji="0" sz="16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4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82881" y="163428"/>
            <a:ext cx="9789829" cy="7294880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39336" y="7112000"/>
            <a:ext cx="4680293" cy="304800"/>
          </a:xfrm>
          <a:prstGeom prst="rect">
            <a:avLst/>
          </a:prstGeom>
        </p:spPr>
        <p:txBody>
          <a:bodyPr lIns="101597" tIns="50797" rIns="101597" bIns="50797"/>
          <a:lstStyle>
            <a:lvl1pPr algn="r" eaLnBrk="1" latinLnBrk="0" hangingPunct="1">
              <a:defRPr kumimoji="0" sz="14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80669" y="7112000"/>
            <a:ext cx="3335867" cy="304800"/>
          </a:xfrm>
          <a:prstGeom prst="rect">
            <a:avLst/>
          </a:prstGeom>
        </p:spPr>
        <p:txBody>
          <a:bodyPr lIns="101597" tIns="50797" rIns="101597" bIns="50797"/>
          <a:lstStyle>
            <a:lvl1pPr algn="l" eaLnBrk="1" latinLnBrk="0" hangingPunct="1">
              <a:defRPr kumimoji="0" sz="14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598835" y="7238409"/>
            <a:ext cx="515876" cy="304800"/>
          </a:xfrm>
          <a:prstGeom prst="rect">
            <a:avLst/>
          </a:prstGeom>
        </p:spPr>
        <p:txBody>
          <a:bodyPr lIns="101597" tIns="50797" rIns="101597" bIns="50797" anchor="ctr"/>
          <a:lstStyle>
            <a:lvl1pPr algn="r" eaLnBrk="1" latinLnBrk="0" hangingPunct="1">
              <a:defRPr kumimoji="0" sz="18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8000" y="281707"/>
            <a:ext cx="9144000" cy="1270000"/>
          </a:xfrm>
          <a:prstGeom prst="rect">
            <a:avLst/>
          </a:prstGeom>
        </p:spPr>
        <p:txBody>
          <a:bodyPr lIns="101597" tIns="50797" rIns="101597" bIns="50797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8000" y="1829152"/>
            <a:ext cx="9144000" cy="5029200"/>
          </a:xfrm>
          <a:prstGeom prst="rect">
            <a:avLst/>
          </a:prstGeom>
        </p:spPr>
        <p:txBody>
          <a:bodyPr lIns="101597" tIns="50797" rIns="101597" bIns="50797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marL="60957" algn="r" rtl="0" eaLnBrk="1" latinLnBrk="0" hangingPunct="1">
        <a:spcBef>
          <a:spcPct val="0"/>
        </a:spcBef>
        <a:buNone/>
        <a:defRPr kumimoji="0" sz="51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24546" indent="-324546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11178" indent="-253992" algn="l" rtl="0" eaLnBrk="1" latinLnBrk="0" hangingPunct="1">
        <a:spcBef>
          <a:spcPts val="444"/>
        </a:spcBef>
        <a:buClr>
          <a:schemeClr val="accent2"/>
        </a:buClr>
        <a:buSzPct val="90000"/>
        <a:buFontTx/>
        <a:buChar char="•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indent="-213353" algn="l" rtl="0" eaLnBrk="1" latinLnBrk="0" hangingPunct="1">
        <a:spcBef>
          <a:spcPts val="444"/>
        </a:spcBef>
        <a:buClr>
          <a:schemeClr val="accent3"/>
        </a:buClr>
        <a:buSzPct val="100000"/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7567" indent="-203194" algn="l" rtl="0" eaLnBrk="1" latinLnBrk="0" hangingPunct="1">
        <a:spcBef>
          <a:spcPts val="444"/>
        </a:spcBef>
        <a:buClr>
          <a:schemeClr val="accent3"/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20760" indent="-203194" algn="l" rtl="0" eaLnBrk="1" latinLnBrk="0" hangingPunct="1">
        <a:spcBef>
          <a:spcPts val="444"/>
        </a:spcBef>
        <a:buClr>
          <a:schemeClr val="accent3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55" indent="-193034" algn="l" rtl="0" eaLnBrk="1" latinLnBrk="0" hangingPunct="1">
        <a:spcBef>
          <a:spcPts val="444"/>
        </a:spcBef>
        <a:buClr>
          <a:schemeClr val="accent4"/>
        </a:buClr>
        <a:buFont typeface="Wingdings 2"/>
        <a:buChar char="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27148" indent="-193034" algn="l" rtl="0" eaLnBrk="1" latinLnBrk="0" hangingPunct="1">
        <a:spcBef>
          <a:spcPts val="444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30343" indent="-193034" algn="l" rtl="0" eaLnBrk="1" latinLnBrk="0" hangingPunct="1">
        <a:spcBef>
          <a:spcPts val="444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33536" indent="-193034" algn="l" rtl="0" eaLnBrk="1" latinLnBrk="0" hangingPunct="1">
        <a:spcBef>
          <a:spcPts val="444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8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906583" y="-906580"/>
            <a:ext cx="1820986" cy="1820986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87576" y="23450"/>
            <a:ext cx="1891323" cy="189132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03204" y="1172308"/>
            <a:ext cx="1250797" cy="122513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125417" y="-60"/>
            <a:ext cx="9034586" cy="762006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95120" y="305153"/>
            <a:ext cx="8331200" cy="1270000"/>
          </a:xfrm>
          <a:prstGeom prst="rect">
            <a:avLst/>
          </a:prstGeom>
        </p:spPr>
        <p:txBody>
          <a:bodyPr lIns="101597" tIns="50797" rIns="101597" bIns="50797"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95120" y="1608667"/>
            <a:ext cx="8331200" cy="5334000"/>
          </a:xfrm>
          <a:prstGeom prst="rect">
            <a:avLst/>
          </a:prstGeom>
        </p:spPr>
        <p:txBody>
          <a:bodyPr lIns="101597" tIns="50797" rIns="101597" bIns="50797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979333" y="7006169"/>
            <a:ext cx="2370667" cy="529167"/>
          </a:xfrm>
          <a:prstGeom prst="rect">
            <a:avLst/>
          </a:prstGeom>
        </p:spPr>
        <p:txBody>
          <a:bodyPr lIns="101597" tIns="50797" rIns="101597" bIns="50797" anchor="b"/>
          <a:lstStyle>
            <a:lvl1pPr algn="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350000" y="7006169"/>
            <a:ext cx="3217333" cy="529167"/>
          </a:xfrm>
          <a:prstGeom prst="rect">
            <a:avLst/>
          </a:prstGeom>
        </p:spPr>
        <p:txBody>
          <a:bodyPr lIns="101597" tIns="50797" rIns="101597" bIns="50797" anchor="b"/>
          <a:lstStyle>
            <a:lvl1pPr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570720" y="7006169"/>
            <a:ext cx="508000" cy="529167"/>
          </a:xfrm>
          <a:prstGeom prst="rect">
            <a:avLst/>
          </a:prstGeom>
        </p:spPr>
        <p:txBody>
          <a:bodyPr lIns="101597" tIns="50797" rIns="101597" bIns="50797" anchor="b"/>
          <a:lstStyle>
            <a:lvl1pPr algn="ct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127760" y="-60"/>
            <a:ext cx="81280" cy="762006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6387" indent="-314951" algn="l" rtl="0" eaLnBrk="1" latinLnBrk="0" hangingPunct="1">
        <a:lnSpc>
          <a:spcPct val="100000"/>
        </a:lnSpc>
        <a:spcBef>
          <a:spcPts val="667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11178" indent="-264152" algn="l" rtl="0" eaLnBrk="1" latinLnBrk="0" hangingPunct="1">
        <a:lnSpc>
          <a:spcPct val="100000"/>
        </a:lnSpc>
        <a:spcBef>
          <a:spcPts val="611"/>
        </a:spcBef>
        <a:buClr>
          <a:schemeClr val="accent1"/>
        </a:buClr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985490" indent="-253992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63" indent="-193034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42677" indent="-203194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50" indent="-203194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910023" indent="-20319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36" indent="-20319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209" indent="-20319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8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8670" y="365763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65107" y="482402"/>
            <a:ext cx="9229788" cy="60960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58800" y="5539544"/>
            <a:ext cx="9093200" cy="1168400"/>
          </a:xfrm>
          <a:prstGeom prst="rect">
            <a:avLst/>
          </a:prstGeom>
        </p:spPr>
        <p:txBody>
          <a:bodyPr vert="horz" lIns="101597" tIns="50797" rIns="101597" bIns="50797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8800" y="589280"/>
            <a:ext cx="9093200" cy="4653280"/>
          </a:xfrm>
          <a:prstGeom prst="rect">
            <a:avLst/>
          </a:prstGeom>
        </p:spPr>
        <p:txBody>
          <a:bodyPr vert="horz" lIns="203194" tIns="101597" rIns="101597" bIns="50797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195920" y="6790974"/>
            <a:ext cx="2540000" cy="405694"/>
          </a:xfrm>
          <a:prstGeom prst="rect">
            <a:avLst/>
          </a:prstGeom>
        </p:spPr>
        <p:txBody>
          <a:bodyPr vert="horz" lIns="101597" tIns="50797" rIns="101597" bIns="50797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33FD3F-63BB-4978-9C74-1B95A19F43E9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735920" y="6790974"/>
            <a:ext cx="2540000" cy="405694"/>
          </a:xfrm>
          <a:prstGeom prst="rect">
            <a:avLst/>
          </a:prstGeom>
        </p:spPr>
        <p:txBody>
          <a:bodyPr vert="horz" lIns="101597" tIns="50797" rIns="101597" bIns="50797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275920" y="6790974"/>
            <a:ext cx="508000" cy="405694"/>
          </a:xfrm>
          <a:prstGeom prst="rect">
            <a:avLst/>
          </a:prstGeom>
        </p:spPr>
        <p:txBody>
          <a:bodyPr vert="horz" lIns="101597" tIns="50797" rIns="101597" bIns="50797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609724-60D6-4995-8B8E-1AAC2C0A8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4631" indent="-294631" algn="l" rtl="0" eaLnBrk="1" latinLnBrk="0" hangingPunct="1">
        <a:spcBef>
          <a:spcPts val="278"/>
        </a:spcBef>
        <a:buClr>
          <a:schemeClr val="accent1"/>
        </a:buClr>
        <a:buSzPct val="80000"/>
        <a:buFont typeface="Wingdings 2"/>
        <a:buChar char=""/>
        <a:defRPr kumimoji="0" sz="3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09582" indent="-223513" algn="l" rtl="0" eaLnBrk="1" latinLnBrk="0" hangingPunct="1">
        <a:spcBef>
          <a:spcPts val="278"/>
        </a:spcBef>
        <a:buClr>
          <a:schemeClr val="accent1"/>
        </a:buClr>
        <a:buSzPct val="100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873733" indent="-203194" algn="l" rtl="0" eaLnBrk="1" latinLnBrk="0" hangingPunct="1">
        <a:spcBef>
          <a:spcPts val="278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7886" indent="-203194" algn="l" rtl="0" eaLnBrk="1" latinLnBrk="0" hangingPunct="1">
        <a:spcBef>
          <a:spcPts val="256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22357" indent="-203194" algn="l" rtl="0" eaLnBrk="1" latinLnBrk="0" hangingPunct="1">
        <a:spcBef>
          <a:spcPts val="278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56030" indent="-203194" algn="l" rtl="0" eaLnBrk="1" latinLnBrk="0" hangingPunct="1">
        <a:spcBef>
          <a:spcPts val="278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89703" indent="-203194" algn="l" rtl="0" eaLnBrk="1" latinLnBrk="0" hangingPunct="1">
        <a:spcBef>
          <a:spcPts val="28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36" indent="-203194" algn="l" rtl="0" eaLnBrk="1" latinLnBrk="0" hangingPunct="1">
        <a:spcBef>
          <a:spcPts val="28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87528" indent="-203194" algn="l" rtl="0" eaLnBrk="1" latinLnBrk="0" hangingPunct="1">
        <a:spcBef>
          <a:spcPts val="28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8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1000" y="2209800"/>
            <a:ext cx="71628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endParaRPr lang="en-US" dirty="0"/>
          </a:p>
        </p:txBody>
      </p:sp>
      <p:pic>
        <p:nvPicPr>
          <p:cNvPr id="74755" name="Picture 3" descr="E:\pointpower\b20060307091455_342_7EZ8P0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0" y="4441375"/>
            <a:ext cx="1473200" cy="1262743"/>
          </a:xfrm>
          <a:prstGeom prst="rect">
            <a:avLst/>
          </a:prstGeom>
          <a:noFill/>
        </p:spPr>
      </p:pic>
      <p:pic>
        <p:nvPicPr>
          <p:cNvPr id="9" name="Picture 3" descr="E:\pointpower\b20060307091455_342_7EZ8P0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400" y="4463147"/>
            <a:ext cx="1447800" cy="1240971"/>
          </a:xfrm>
          <a:prstGeom prst="rect">
            <a:avLst/>
          </a:prstGeom>
          <a:noFill/>
        </p:spPr>
      </p:pic>
      <p:pic>
        <p:nvPicPr>
          <p:cNvPr id="10" name="Picture 3" descr="E:\pointpower\b20060307091455_342_7EZ8P0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8314" y="4419604"/>
            <a:ext cx="1409699" cy="12083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 rot="185363">
            <a:off x="1318241" y="2130181"/>
            <a:ext cx="7338689" cy="930169"/>
          </a:xfrm>
          <a:prstGeom prst="rect">
            <a:avLst/>
          </a:prstGeom>
          <a:noFill/>
        </p:spPr>
        <p:txBody>
          <a:bodyPr wrap="none" lIns="91435" tIns="45720" rIns="91435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Economic Final Review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4" name="Picture 35" descr="C:\Documents and Settings\Yi Wang\Local Settings\Temporary Internet Files\Content.IE5\WHBI3ZOL\MPj04309710000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9802" y="5181606"/>
            <a:ext cx="314467" cy="471470"/>
          </a:xfrm>
          <a:prstGeom prst="rect">
            <a:avLst/>
          </a:prstGeom>
          <a:noFill/>
        </p:spPr>
      </p:pic>
      <p:pic>
        <p:nvPicPr>
          <p:cNvPr id="15" name="Picture 35" descr="C:\Documents and Settings\Yi Wang\Local Settings\Temporary Internet Files\Content.IE5\WHBI3ZOL\MPj04309710000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366" y="5156448"/>
            <a:ext cx="314467" cy="471470"/>
          </a:xfrm>
          <a:prstGeom prst="rect">
            <a:avLst/>
          </a:prstGeom>
          <a:noFill/>
        </p:spPr>
      </p:pic>
      <p:pic>
        <p:nvPicPr>
          <p:cNvPr id="16" name="Picture 35" descr="C:\Documents and Settings\Yi Wang\Local Settings\Temporary Internet Files\Content.IE5\WHBI3ZOL\MPj04309710000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5802" y="5181606"/>
            <a:ext cx="314467" cy="471470"/>
          </a:xfrm>
          <a:prstGeom prst="rect">
            <a:avLst/>
          </a:prstGeom>
          <a:noFill/>
        </p:spPr>
      </p:pic>
      <p:pic>
        <p:nvPicPr>
          <p:cNvPr id="17" name="Picture 35" descr="C:\Documents and Settings\Yi Wang\Local Settings\Temporary Internet Files\Content.IE5\WHBI3ZOL\MPj04309710000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5002" y="5257806"/>
            <a:ext cx="314467" cy="471470"/>
          </a:xfrm>
          <a:prstGeom prst="rect">
            <a:avLst/>
          </a:prstGeom>
          <a:noFill/>
        </p:spPr>
      </p:pic>
      <p:pic>
        <p:nvPicPr>
          <p:cNvPr id="11" name="Picture 3" descr="E:\pointpower\b20060307091455_342_7EZ8P0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5413" y="4495804"/>
            <a:ext cx="1428763" cy="1224654"/>
          </a:xfrm>
          <a:prstGeom prst="rect">
            <a:avLst/>
          </a:prstGeom>
          <a:noFill/>
        </p:spPr>
      </p:pic>
      <p:pic>
        <p:nvPicPr>
          <p:cNvPr id="3" name="Picture 75" descr="7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9000" y="5562606"/>
            <a:ext cx="457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5" descr="7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3585" y="5610694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5" descr="7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532">
            <a:off x="355600" y="5486406"/>
            <a:ext cx="457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E:\pointpower\b20060307091426_321_I4FFWa.jp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96518" y="4876800"/>
            <a:ext cx="1763486" cy="2743200"/>
          </a:xfrm>
          <a:prstGeom prst="rect">
            <a:avLst/>
          </a:prstGeom>
          <a:noFill/>
        </p:spPr>
      </p:pic>
      <p:pic>
        <p:nvPicPr>
          <p:cNvPr id="74757" name="Picture 5" descr="E:\pointpower\b20060307091536_372_ObmegM.jp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39995">
            <a:off x="-213154" y="5917736"/>
            <a:ext cx="2061456" cy="1803774"/>
          </a:xfrm>
          <a:prstGeom prst="rect">
            <a:avLst/>
          </a:prstGeom>
          <a:noFill/>
        </p:spPr>
      </p:pic>
      <p:pic>
        <p:nvPicPr>
          <p:cNvPr id="74758" name="Picture 6" descr="E:\pointpower\gifbj048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7600" y="6096000"/>
            <a:ext cx="1270000" cy="1524000"/>
          </a:xfrm>
          <a:prstGeom prst="rect">
            <a:avLst/>
          </a:prstGeom>
          <a:noFill/>
        </p:spPr>
      </p:pic>
      <p:pic>
        <p:nvPicPr>
          <p:cNvPr id="19" name="Picture 35" descr="C:\Documents and Settings\Yi Wang\Local Settings\Temporary Internet Files\Content.IE5\WHBI3ZOL\MPj04309710000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2560" y="5183984"/>
            <a:ext cx="314467" cy="471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457200"/>
            <a:ext cx="88392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a surplus? What happens to prices when there is a surplus?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600" y="990601"/>
            <a:ext cx="5257800" cy="844676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QS&gt; QD, price above equilibrium (price goes down)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05001"/>
            <a:ext cx="6832600" cy="844676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a shortage? What happens to prices when there is a shortage.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200" y="2667001"/>
            <a:ext cx="5791200" cy="844676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QD&gt; QS, price below equilibrium (prices goes up)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000" y="3505205"/>
            <a:ext cx="10515600" cy="197319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market equilibrium?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a) what happens if there is an increase in demand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b) what happens if there is a decrease in demand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c) what happens if there is an increase in supply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d) what happens if there is a decrease in supply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000" y="5410206"/>
            <a:ext cx="4953000" cy="197319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QS=QD</a:t>
            </a:r>
          </a:p>
          <a:p>
            <a:pPr marL="457147" indent="-457147">
              <a:buAutoNum type="alphaLcParenR"/>
            </a:pPr>
            <a:r>
              <a:rPr lang="en-US" dirty="0" smtClean="0"/>
              <a:t>Shortage; price goes up</a:t>
            </a:r>
          </a:p>
          <a:p>
            <a:pPr marL="457147" indent="-457147">
              <a:buAutoNum type="alphaLcParenR"/>
            </a:pPr>
            <a:r>
              <a:rPr lang="en-US" dirty="0" smtClean="0"/>
              <a:t>Surplus; price goes down</a:t>
            </a:r>
          </a:p>
          <a:p>
            <a:pPr marL="457147" indent="-457147">
              <a:buAutoNum type="alphaLcParenR"/>
            </a:pPr>
            <a:r>
              <a:rPr lang="en-US" dirty="0" smtClean="0"/>
              <a:t>Price goes down</a:t>
            </a:r>
          </a:p>
          <a:p>
            <a:pPr marL="457147" indent="-457147">
              <a:buAutoNum type="alphaLcParenR"/>
            </a:pPr>
            <a:r>
              <a:rPr lang="en-US" dirty="0" smtClean="0"/>
              <a:t>Price goes up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07" y="1353494"/>
            <a:ext cx="3211137" cy="26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147" y="4284852"/>
            <a:ext cx="2957021" cy="257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457200"/>
            <a:ext cx="88392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What is  pure(perfect) competition?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" y="914401"/>
            <a:ext cx="9144000" cy="844676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A large number of well informed independent buyers and sellers who exchange identical products.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5600" y="1828800"/>
            <a:ext cx="54102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What is imperfect competition?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800" y="2286000"/>
            <a:ext cx="85344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Lack one or more of the conditions of perfect competition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600" y="2895600"/>
            <a:ext cx="70104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What is a monopoly?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00" y="3429001"/>
            <a:ext cx="9372600" cy="844676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Only one seller of a particular product, extensive influence over price, almost impossible to enter the market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3200" y="4419600"/>
            <a:ext cx="66294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What is an oligopoly?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00" y="4953002"/>
            <a:ext cx="9880600" cy="83099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Has few number of firms in the industry, some influence over price fair amount of product differentiation, and advertising, but difficult to enter the market</a:t>
            </a:r>
            <a:endParaRPr lang="en-US" dirty="0"/>
          </a:p>
        </p:txBody>
      </p:sp>
      <p:pic>
        <p:nvPicPr>
          <p:cNvPr id="12" name="Picture 11" descr="r262714_10949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8100" y="5672667"/>
            <a:ext cx="3505200" cy="194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irline-british-line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6800" y="5715000"/>
            <a:ext cx="2667000" cy="1680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8575"/>
            <a:ext cx="992505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9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66294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What is a monopolistic competition?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43001"/>
            <a:ext cx="9956800" cy="844676"/>
          </a:xfrm>
          <a:prstGeom prst="rect">
            <a:avLst/>
          </a:prstGeom>
        </p:spPr>
        <p:txBody>
          <a:bodyPr wrap="square" lIns="91435" tIns="45720" rIns="91435" bIns="45720">
            <a:spAutoFit/>
          </a:bodyPr>
          <a:lstStyle/>
          <a:p>
            <a:r>
              <a:rPr lang="en-US" dirty="0" smtClean="0"/>
              <a:t>Has many firms in industry, limited influence over price, and fair amount of product differentiation, and advertising, but is easy to enter into the market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55626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What is a natural monopoly?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600" y="2819400"/>
            <a:ext cx="3937000" cy="461665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Example:  Public utilities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429000"/>
            <a:ext cx="56896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What is a technological monopoly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200" y="3962400"/>
            <a:ext cx="42672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Created by patent or copyright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95800"/>
            <a:ext cx="51816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What is a geographic monopoly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9400" y="5029201"/>
            <a:ext cx="6934200" cy="844676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Absence of other sellers in a certain geographic area. </a:t>
            </a:r>
          </a:p>
          <a:p>
            <a:r>
              <a:rPr lang="en-US" dirty="0" smtClean="0"/>
              <a:t>(Ex: only gas station in town)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019800"/>
            <a:ext cx="54102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What is a government monopoly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477000"/>
            <a:ext cx="85852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Government owns and operates (Ex: water use, military weapons)</a:t>
            </a:r>
            <a:endParaRPr lang="en-US" dirty="0"/>
          </a:p>
        </p:txBody>
      </p:sp>
      <p:pic>
        <p:nvPicPr>
          <p:cNvPr id="14" name="Picture 13" descr="logo-ca-water-service-compa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8600" y="2133600"/>
            <a:ext cx="1371600" cy="1371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59436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What is the Sherman Anti-Trust Act</a:t>
            </a:r>
            <a:endParaRPr lang="en-US" sz="28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600" y="1066800"/>
            <a:ext cx="5791200" cy="83099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Anti-Monopoly law – outlawed restraint against trade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000" y="1828800"/>
            <a:ext cx="43434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What is the Clayton Act?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6248400" cy="43088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200" dirty="0" smtClean="0"/>
              <a:t>Anti monopoly law, outlawed price discrimination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48002"/>
            <a:ext cx="6451600" cy="95410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What type of worker commonly joins labor unions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78" y="4002109"/>
            <a:ext cx="5562600" cy="83099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People in manufacturing jobs and public services professions </a:t>
            </a:r>
            <a:endParaRPr lang="en-US" dirty="0"/>
          </a:p>
        </p:txBody>
      </p:sp>
      <p:pic>
        <p:nvPicPr>
          <p:cNvPr id="8" name="Picture 7" descr="factory_129100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5400" y="2667000"/>
            <a:ext cx="3556000" cy="22263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4724402"/>
            <a:ext cx="6248400" cy="95410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What is negotiated in collective bargaining?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9800" y="6019801"/>
            <a:ext cx="5638800" cy="83099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Wages, health benefits, vacations, and  working hours</a:t>
            </a:r>
            <a:endParaRPr lang="en-US" dirty="0"/>
          </a:p>
        </p:txBody>
      </p:sp>
      <p:pic>
        <p:nvPicPr>
          <p:cNvPr id="12" name="Picture 11" descr="00_minimum_w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0" y="5353056"/>
            <a:ext cx="3022600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4234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are the top three federal expenditures?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600" y="862285"/>
            <a:ext cx="79629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Social Security/Medicare, national defense, interest on the debt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0789"/>
            <a:ext cx="9804400" cy="95410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are the three biggest sources of revenue for the federal government?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284896"/>
            <a:ext cx="9575800" cy="43088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200" dirty="0" smtClean="0"/>
              <a:t>Individual income tax, FICA(social security/ Medicare) Tax, corporate income tax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166" y="2715783"/>
            <a:ext cx="49530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a progressive tax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000" y="3239003"/>
            <a:ext cx="4495800" cy="83099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Low tax % on low income, </a:t>
            </a:r>
          </a:p>
          <a:p>
            <a:r>
              <a:rPr lang="en-US" dirty="0" smtClean="0"/>
              <a:t>higher tax % on higher income tax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4353580"/>
            <a:ext cx="4552175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the proportional tax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902" y="4876800"/>
            <a:ext cx="51816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Flat tax; same percentage on all incomes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1073" y="5659688"/>
            <a:ext cx="63246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a regressive tax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" y="6203353"/>
            <a:ext cx="5181600" cy="844676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Higher tax on burden on lower incomes. Ex: sales tax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007" y="5683849"/>
            <a:ext cx="234654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79" y="2780191"/>
            <a:ext cx="2370499" cy="186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56" y="4303498"/>
            <a:ext cx="2374818" cy="187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304800"/>
            <a:ext cx="77724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the federal reserve system (the fed)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400" y="838200"/>
            <a:ext cx="64770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Nation’s central bank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5600" y="1371600"/>
            <a:ext cx="52578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are banks required 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600" y="1905000"/>
            <a:ext cx="86106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Maintain legal reserves (keep some money in the bank)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600" y="2514600"/>
            <a:ext cx="58674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an easy money policy?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400" y="2971800"/>
            <a:ext cx="80010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How does the fed increase the money supply?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00" y="3733800"/>
            <a:ext cx="5562600" cy="461665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Expand, increases growth of money supply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4200" y="4195465"/>
            <a:ext cx="62484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a. Lower interest rates (unemployment/recession)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9400" y="4800600"/>
            <a:ext cx="8128000" cy="95410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a tight money policy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how the Fed decrease the money supply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200" y="5715001"/>
            <a:ext cx="9956800" cy="844676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Contracts, decreases growth of money supply</a:t>
            </a:r>
          </a:p>
          <a:p>
            <a:r>
              <a:rPr lang="en-US" dirty="0" smtClean="0"/>
              <a:t>     a. Raise interest rates (inflation)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5600" y="6477000"/>
            <a:ext cx="72898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the goal of monetary policy?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600" y="7010400"/>
            <a:ext cx="78486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Economic growth without causing inflation</a:t>
            </a:r>
            <a:endParaRPr lang="en-US" dirty="0"/>
          </a:p>
        </p:txBody>
      </p:sp>
      <p:pic>
        <p:nvPicPr>
          <p:cNvPr id="14" name="Picture 13" descr="gold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5800" y="3429000"/>
            <a:ext cx="31242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" y="304800"/>
            <a:ext cx="7620000" cy="523220"/>
          </a:xfrm>
          <a:prstGeom prst="rect">
            <a:avLst/>
          </a:prstGeom>
          <a:noFill/>
        </p:spPr>
        <p:txBody>
          <a:bodyPr wrap="square" lIns="91436" tIns="45720" rIns="91436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are reserve requirements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000" y="838200"/>
            <a:ext cx="5943600" cy="830997"/>
          </a:xfrm>
          <a:prstGeom prst="rect">
            <a:avLst/>
          </a:prstGeom>
          <a:noFill/>
        </p:spPr>
        <p:txBody>
          <a:bodyPr wrap="square" lIns="91436" tIns="45720" rIns="91436" bIns="45720" rtlCol="0">
            <a:spAutoFit/>
          </a:bodyPr>
          <a:lstStyle/>
          <a:p>
            <a:r>
              <a:rPr lang="en-US" dirty="0" smtClean="0"/>
              <a:t>Percentage of deposits on reserve (vault cash or in federal reserve bank account)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4953000" cy="523220"/>
          </a:xfrm>
          <a:prstGeom prst="rect">
            <a:avLst/>
          </a:prstGeom>
          <a:noFill/>
        </p:spPr>
        <p:txBody>
          <a:bodyPr wrap="square" lIns="91436" tIns="45720" rIns="91436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the discount rate?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800" y="2133600"/>
            <a:ext cx="6629400" cy="468504"/>
          </a:xfrm>
          <a:prstGeom prst="rect">
            <a:avLst/>
          </a:prstGeom>
          <a:noFill/>
        </p:spPr>
        <p:txBody>
          <a:bodyPr wrap="square" lIns="91436" tIns="45720" rIns="91436" bIns="45720" rtlCol="0">
            <a:spAutoFit/>
          </a:bodyPr>
          <a:lstStyle/>
          <a:p>
            <a:r>
              <a:rPr lang="en-US" dirty="0" smtClean="0"/>
              <a:t>Interest rate Fed charge banks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19400"/>
            <a:ext cx="7213600" cy="523220"/>
          </a:xfrm>
          <a:prstGeom prst="rect">
            <a:avLst/>
          </a:prstGeom>
          <a:noFill/>
        </p:spPr>
        <p:txBody>
          <a:bodyPr wrap="square" lIns="91436" tIns="45720" rIns="91436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are open market operations?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800" y="3505200"/>
            <a:ext cx="5791200" cy="468504"/>
          </a:xfrm>
          <a:prstGeom prst="rect">
            <a:avLst/>
          </a:prstGeom>
          <a:noFill/>
        </p:spPr>
        <p:txBody>
          <a:bodyPr wrap="square" lIns="91436" tIns="45720" rIns="91436" bIns="45720" rtlCol="0">
            <a:spAutoFit/>
          </a:bodyPr>
          <a:lstStyle/>
          <a:p>
            <a:r>
              <a:rPr lang="en-US" dirty="0" smtClean="0"/>
              <a:t>Buying &amp; selling government securities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7000" y="4343400"/>
            <a:ext cx="5029200" cy="523220"/>
          </a:xfrm>
          <a:prstGeom prst="rect">
            <a:avLst/>
          </a:prstGeom>
          <a:noFill/>
        </p:spPr>
        <p:txBody>
          <a:bodyPr wrap="square" lIns="91436" tIns="45720" rIns="91436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demand pull inflation?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9000" y="4876800"/>
            <a:ext cx="4038600" cy="468504"/>
          </a:xfrm>
          <a:prstGeom prst="rect">
            <a:avLst/>
          </a:prstGeom>
          <a:noFill/>
        </p:spPr>
        <p:txBody>
          <a:bodyPr wrap="square" lIns="91436" tIns="45720" rIns="91436" bIns="45720" rtlCol="0">
            <a:spAutoFit/>
          </a:bodyPr>
          <a:lstStyle/>
          <a:p>
            <a:r>
              <a:rPr lang="en-US" dirty="0" smtClean="0"/>
              <a:t>Caused by consumers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7000" y="5486400"/>
            <a:ext cx="5105400" cy="523220"/>
          </a:xfrm>
          <a:prstGeom prst="rect">
            <a:avLst/>
          </a:prstGeom>
          <a:noFill/>
        </p:spPr>
        <p:txBody>
          <a:bodyPr wrap="square" lIns="91436" tIns="45720" rIns="91436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cost-push inflation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2800" y="6096000"/>
            <a:ext cx="3429000" cy="468504"/>
          </a:xfrm>
          <a:prstGeom prst="rect">
            <a:avLst/>
          </a:prstGeom>
          <a:noFill/>
        </p:spPr>
        <p:txBody>
          <a:bodyPr wrap="square" lIns="91436" tIns="45720" rIns="91436" bIns="45720" rtlCol="0">
            <a:spAutoFit/>
          </a:bodyPr>
          <a:lstStyle/>
          <a:p>
            <a:r>
              <a:rPr lang="en-US" dirty="0" smtClean="0"/>
              <a:t>Caused by businesses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600" y="304800"/>
            <a:ext cx="79248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are the consequences of inflation?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2400" y="685800"/>
            <a:ext cx="8991600" cy="468504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/>
              <a:t>Decline in purchasing power, people spend less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9400" y="4648200"/>
            <a:ext cx="81534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unemployment?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200" y="5257800"/>
            <a:ext cx="6019800" cy="468504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/>
              <a:t>People who are out of 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600" y="5791200"/>
            <a:ext cx="84582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are fiscal policies to fight unemployment?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1400" y="6477000"/>
            <a:ext cx="6096000" cy="468504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/>
              <a:t>Increase Government spending, decrease taxes</a:t>
            </a:r>
            <a:endParaRPr lang="en-US" dirty="0"/>
          </a:p>
        </p:txBody>
      </p:sp>
      <p:pic>
        <p:nvPicPr>
          <p:cNvPr id="10" name="Picture 9" descr="businesscycl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800" y="1371600"/>
            <a:ext cx="6872288" cy="3276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1676400"/>
            <a:ext cx="55626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an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export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402" y="3114020"/>
            <a:ext cx="4800600" cy="468504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/>
              <a:t>Products bought into the country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9400" y="2590800"/>
            <a:ext cx="46482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an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import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7850" y="2106698"/>
            <a:ext cx="4038600" cy="468504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/>
              <a:t>Products sent to other country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41800" y="5105400"/>
            <a:ext cx="35052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a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trade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surplus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6600" y="5612780"/>
            <a:ext cx="5081156" cy="461665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/>
              <a:t>Exports are greater than  &gt; imports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94200" y="6172200"/>
            <a:ext cx="4343400" cy="468504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a trade deficit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2800" y="6781800"/>
            <a:ext cx="4876800" cy="468504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/>
              <a:t>Import are </a:t>
            </a:r>
            <a:r>
              <a:rPr lang="en-US" dirty="0"/>
              <a:t>greater than &gt; </a:t>
            </a:r>
            <a:r>
              <a:rPr lang="en-US" dirty="0" smtClean="0"/>
              <a:t>exports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0400" y="304800"/>
            <a:ext cx="9220200" cy="523220"/>
          </a:xfrm>
          <a:prstGeom prst="rect">
            <a:avLst/>
          </a:prstGeom>
        </p:spPr>
        <p:txBody>
          <a:bodyPr wrap="square" lIns="91438" tIns="45720" rIns="91438" bIns="4572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does the Fed (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monetary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Policy) do to fight unemployment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17600" y="914400"/>
            <a:ext cx="7772400" cy="468504"/>
          </a:xfrm>
          <a:prstGeom prst="rect">
            <a:avLst/>
          </a:prstGeom>
        </p:spPr>
        <p:txBody>
          <a:bodyPr wrap="square" lIns="91438" tIns="45720" rIns="91438" bIns="45720">
            <a:spAutoFit/>
          </a:bodyPr>
          <a:lstStyle/>
          <a:p>
            <a:r>
              <a:rPr lang="en-US" dirty="0" smtClean="0"/>
              <a:t>Reduce discount/interest rate, cut reserve requirement </a:t>
            </a:r>
            <a:endParaRPr lang="en-US" dirty="0"/>
          </a:p>
        </p:txBody>
      </p:sp>
      <p:pic>
        <p:nvPicPr>
          <p:cNvPr id="15" name="Picture 14" descr="XBEJ101-China_Tr_198358gm-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2402" y="2057402"/>
            <a:ext cx="4395354" cy="2686050"/>
          </a:xfrm>
          <a:prstGeom prst="rect">
            <a:avLst/>
          </a:prstGeom>
        </p:spPr>
      </p:pic>
      <p:pic>
        <p:nvPicPr>
          <p:cNvPr id="16" name="Picture 15" descr="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0" y="3657600"/>
            <a:ext cx="3886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381001"/>
            <a:ext cx="8086726" cy="7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900" b="1" dirty="0" smtClean="0">
                <a:solidFill>
                  <a:srgbClr val="C00000"/>
                </a:solidFill>
                <a:latin typeface="Arial" pitchFamily="34" charset="0"/>
              </a:rPr>
              <a:t>What is Microeconomics ?</a:t>
            </a:r>
          </a:p>
          <a:p>
            <a:pPr>
              <a:lnSpc>
                <a:spcPct val="95000"/>
              </a:lnSpc>
            </a:pPr>
            <a:endParaRPr lang="en-US" sz="21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200" y="990600"/>
            <a:ext cx="60198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Study of small or individuals economic units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5867400" cy="514671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900" b="1" dirty="0">
                <a:solidFill>
                  <a:srgbClr val="C00000"/>
                </a:solidFill>
                <a:latin typeface="Arial" pitchFamily="34" charset="0"/>
              </a:rPr>
              <a:t>What is Macroeconomics?</a:t>
            </a:r>
            <a:r>
              <a:rPr lang="en-US" sz="2900" b="1" dirty="0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000" y="2133600"/>
            <a:ext cx="90678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Study of the national economy  (inflation, unemployment, wage, GDP)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667000"/>
            <a:ext cx="9372600" cy="584775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900" b="1" dirty="0">
                <a:solidFill>
                  <a:srgbClr val="C00000"/>
                </a:solidFill>
                <a:latin typeface="Arial" pitchFamily="34" charset="0"/>
              </a:rPr>
              <a:t>What are the three basic economic </a:t>
            </a:r>
            <a:r>
              <a:rPr lang="en-US" sz="2900" b="1" dirty="0" smtClean="0">
                <a:solidFill>
                  <a:srgbClr val="C00000"/>
                </a:solidFill>
                <a:latin typeface="Arial" pitchFamily="34" charset="0"/>
              </a:rPr>
              <a:t>questions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400" y="3276600"/>
            <a:ext cx="83058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What to produce, how to produce, for whom to produce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67056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Define the four factors of production 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200" y="4495802"/>
            <a:ext cx="9804400" cy="83099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/>
              <a:t>Land-natural resources            </a:t>
            </a:r>
            <a:r>
              <a:rPr lang="en-US" dirty="0" smtClean="0"/>
              <a:t>Capital- </a:t>
            </a:r>
            <a:r>
              <a:rPr lang="en-US" dirty="0"/>
              <a:t>tools to make other goods</a:t>
            </a:r>
          </a:p>
          <a:p>
            <a:r>
              <a:rPr lang="en-US" dirty="0"/>
              <a:t>Labor- people working            </a:t>
            </a:r>
            <a:r>
              <a:rPr lang="en-US" dirty="0" smtClean="0"/>
              <a:t>Entrepreneurship- </a:t>
            </a:r>
            <a:r>
              <a:rPr lang="en-US" dirty="0"/>
              <a:t>risk </a:t>
            </a:r>
            <a:r>
              <a:rPr lang="en-US" dirty="0" smtClean="0"/>
              <a:t>takers </a:t>
            </a:r>
            <a:r>
              <a:rPr lang="en-US" dirty="0"/>
              <a:t>in search for profit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410200"/>
            <a:ext cx="57912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opportunity cost?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200" y="5943600"/>
            <a:ext cx="96520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/>
              <a:t>Cost of the next best alternative  given up when making a choice (trade-off)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477000"/>
            <a:ext cx="8686800" cy="51980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How are opportunity cost and tradeoffs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related?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400" y="6934200"/>
            <a:ext cx="74676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/>
              <a:t>An opportunity cost </a:t>
            </a:r>
            <a:r>
              <a:rPr lang="en-US" dirty="0" smtClean="0"/>
              <a:t>is incurred when a trade off is made</a:t>
            </a:r>
            <a:endParaRPr lang="en-US" dirty="0"/>
          </a:p>
        </p:txBody>
      </p:sp>
      <p:pic>
        <p:nvPicPr>
          <p:cNvPr id="17" name="Picture 16" descr="031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6800" y="0"/>
            <a:ext cx="3390900" cy="2351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6g1-300x24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6400" y="2819405"/>
            <a:ext cx="2133600" cy="1713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7600" y="1219200"/>
            <a:ext cx="5522666" cy="523220"/>
          </a:xfrm>
          <a:prstGeom prst="rect">
            <a:avLst/>
          </a:prstGeom>
        </p:spPr>
        <p:txBody>
          <a:bodyPr wrap="none" lIns="91438" tIns="45720" rIns="91438" bIns="4572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What is a comparative advantage</a:t>
            </a:r>
            <a:endParaRPr lang="en-US" sz="2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5200" y="1775874"/>
            <a:ext cx="9194800" cy="461665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/>
              <a:t>When a country produces a product more efficiently than another country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1400" y="2514600"/>
            <a:ext cx="7239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What is an absolute advantage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7600" y="3124201"/>
            <a:ext cx="9042400" cy="461665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/>
              <a:t>A country can produce more units of product than another country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7415" y="3859231"/>
            <a:ext cx="82296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What is the WTO ( World Trade Organization)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6671" y="4495800"/>
            <a:ext cx="7991088" cy="461665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/>
              <a:t>Replaced GATT &amp; advocates free trade &amp; no trade barriers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1400" y="5181600"/>
            <a:ext cx="8763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What is NAFTA </a:t>
            </a:r>
            <a:r>
              <a:rPr lang="en-US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(North American </a:t>
            </a: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ree Trade Agreement)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2380" y="5943600"/>
            <a:ext cx="3581400" cy="468504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/>
              <a:t>Canada, USA, Mexico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74800" y="381000"/>
            <a:ext cx="8585200" cy="468504"/>
          </a:xfrm>
          <a:prstGeom prst="rect">
            <a:avLst/>
          </a:prstGeom>
        </p:spPr>
        <p:txBody>
          <a:bodyPr wrap="square" lIns="91438" tIns="45720" rIns="91438" bIns="45720">
            <a:spAutoFit/>
          </a:bodyPr>
          <a:lstStyle/>
          <a:p>
            <a:r>
              <a:rPr lang="en-US" dirty="0" smtClean="0"/>
              <a:t>Refusal to import or export from or to another country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17600" y="0"/>
            <a:ext cx="3403496" cy="523220"/>
          </a:xfrm>
          <a:prstGeom prst="rect">
            <a:avLst/>
          </a:prstGeom>
        </p:spPr>
        <p:txBody>
          <a:bodyPr wrap="none" lIns="91438" tIns="45720" rIns="91438" bIns="4572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What is an embargo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0" y="1676400"/>
            <a:ext cx="9194800" cy="1138773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What is a quota</a:t>
            </a:r>
          </a:p>
          <a:p>
            <a:r>
              <a:rPr lang="en-US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a) what are the consequence of high tariffs and low quotas?</a:t>
            </a:r>
          </a:p>
          <a:p>
            <a:r>
              <a:rPr lang="en-US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b) what are the consequences of low tariffs and high quotas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400" y="3124202"/>
            <a:ext cx="9347200" cy="1220847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/>
              <a:t>            Limit on number of imports </a:t>
            </a:r>
          </a:p>
          <a:p>
            <a:r>
              <a:rPr lang="en-US" dirty="0" smtClean="0"/>
              <a:t>  	a) protectionism, help save domestic jobs</a:t>
            </a:r>
          </a:p>
          <a:p>
            <a:r>
              <a:rPr lang="en-US" dirty="0" smtClean="0"/>
              <a:t>	b) free trade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3800" y="4572002"/>
            <a:ext cx="9144000" cy="954107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What is the difference between a revenue tariff and a protective tariff?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9600" y="5562600"/>
            <a:ext cx="7620000" cy="468504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/>
              <a:t>Revenue:  raise money, protective: protect specific industry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93800" y="6172200"/>
            <a:ext cx="60198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What is an infant industry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4800" y="6781800"/>
            <a:ext cx="4038600" cy="468504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/>
              <a:t>Business just starting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17600" y="228600"/>
            <a:ext cx="2184573" cy="468504"/>
          </a:xfrm>
          <a:prstGeom prst="rect">
            <a:avLst/>
          </a:prstGeom>
        </p:spPr>
        <p:txBody>
          <a:bodyPr wrap="none" lIns="91438" tIns="45720" rIns="91438" bIns="4572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What is a tariff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03400" y="685800"/>
            <a:ext cx="2157642" cy="468504"/>
          </a:xfrm>
          <a:prstGeom prst="rect">
            <a:avLst/>
          </a:prstGeom>
        </p:spPr>
        <p:txBody>
          <a:bodyPr wrap="none" lIns="91438" tIns="45720" rIns="91438" bIns="45720">
            <a:spAutoFit/>
          </a:bodyPr>
          <a:lstStyle/>
          <a:p>
            <a:r>
              <a:rPr lang="en-US" dirty="0" smtClean="0"/>
              <a:t>Tax on imports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400" y="2286000"/>
            <a:ext cx="8763000" cy="1138773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What is a free trader?</a:t>
            </a:r>
          </a:p>
          <a:p>
            <a:r>
              <a:rPr lang="en-US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a. what type of tariffs and quotas does a free trader favor?</a:t>
            </a:r>
          </a:p>
          <a:p>
            <a:r>
              <a:rPr lang="en-US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b. who do they want to help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3614" y="3352800"/>
            <a:ext cx="8730785" cy="830997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marL="457191" indent="-457191">
              <a:buAutoNum type="alphaLcPeriod"/>
            </a:pPr>
            <a:r>
              <a:rPr lang="en-US" dirty="0" smtClean="0"/>
              <a:t>Low tariffs and high quotas</a:t>
            </a:r>
          </a:p>
          <a:p>
            <a:pPr marL="457191" indent="-457191">
              <a:buAutoNum type="alphaLcPeriod"/>
            </a:pPr>
            <a:r>
              <a:rPr lang="en-US" dirty="0" smtClean="0"/>
              <a:t>Stronger businesses who will survive/no protection of weak bus.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3800" y="1"/>
            <a:ext cx="8839200" cy="1340538"/>
          </a:xfrm>
          <a:prstGeom prst="rect">
            <a:avLst/>
          </a:prstGeom>
        </p:spPr>
        <p:txBody>
          <a:bodyPr wrap="square" lIns="91438" tIns="45720" rIns="91438" bIns="4572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What is a protectionist?</a:t>
            </a:r>
          </a:p>
          <a:p>
            <a:r>
              <a:rPr lang="en-US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a. what type of tariffs and quotas does a protectionist favor?</a:t>
            </a:r>
          </a:p>
          <a:p>
            <a:r>
              <a:rPr lang="en-US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b. who do they want to help?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0254" y="1434792"/>
            <a:ext cx="5638800" cy="830997"/>
          </a:xfrm>
          <a:prstGeom prst="rect">
            <a:avLst/>
          </a:prstGeom>
        </p:spPr>
        <p:txBody>
          <a:bodyPr wrap="square" lIns="91438" tIns="45720" rIns="91438" bIns="45720">
            <a:spAutoFit/>
          </a:bodyPr>
          <a:lstStyle/>
          <a:p>
            <a:pPr marL="457191" indent="-457191">
              <a:buAutoNum type="alphaLcPeriod"/>
            </a:pPr>
            <a:r>
              <a:rPr lang="en-US" dirty="0" smtClean="0"/>
              <a:t>High tariffs and low quotas</a:t>
            </a:r>
          </a:p>
          <a:p>
            <a:pPr marL="457191" indent="-457191">
              <a:buAutoNum type="alphaLcPeriod"/>
            </a:pPr>
            <a:r>
              <a:rPr lang="en-US" dirty="0" smtClean="0"/>
              <a:t>Protect domestic jobs &amp; infant industries</a:t>
            </a:r>
            <a:endParaRPr lang="en-US" dirty="0"/>
          </a:p>
        </p:txBody>
      </p:sp>
      <p:pic>
        <p:nvPicPr>
          <p:cNvPr id="7" name="Picture 6" descr="2002-11-16%20Free%20trade%20agriculture%20subsidies%20WTO%20protest%201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3400" y="4191000"/>
            <a:ext cx="7391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381000"/>
            <a:ext cx="7886700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b="1" dirty="0">
                <a:solidFill>
                  <a:srgbClr val="FF9933"/>
                </a:solidFill>
                <a:latin typeface="Arial" pitchFamily="34" charset="0"/>
              </a:rPr>
              <a:t>What is scarcity?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14400"/>
            <a:ext cx="73914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b="1" dirty="0"/>
              <a:t>Limited resources, unlimited needs and wants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7239000" cy="560153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b="1" dirty="0">
                <a:solidFill>
                  <a:srgbClr val="FF9933"/>
                </a:solidFill>
                <a:latin typeface="Arial" pitchFamily="34" charset="0"/>
              </a:rPr>
              <a:t>What is conspicuous consumption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2800" y="1828800"/>
            <a:ext cx="75438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b="1" dirty="0"/>
              <a:t>Spending money to impress others (showing off)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286004"/>
            <a:ext cx="9880600" cy="102797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b="1" dirty="0">
                <a:solidFill>
                  <a:srgbClr val="FF9933"/>
                </a:solidFill>
                <a:latin typeface="Arial" pitchFamily="34" charset="0"/>
              </a:rPr>
              <a:t>What does the production possibilities frontier represent?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650" y="3124200"/>
            <a:ext cx="73914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b="1" dirty="0" smtClean="0"/>
              <a:t>Trade-offs, opportunity </a:t>
            </a:r>
            <a:r>
              <a:rPr lang="en-US" b="1" dirty="0"/>
              <a:t>cost, full use of resources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505200"/>
            <a:ext cx="8382000" cy="560153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b="1" dirty="0">
                <a:solidFill>
                  <a:srgbClr val="FF9933"/>
                </a:solidFill>
                <a:latin typeface="Arial" pitchFamily="34" charset="0"/>
              </a:rPr>
              <a:t>What is principal?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3886200"/>
            <a:ext cx="46482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b="1" dirty="0"/>
              <a:t>The amount </a:t>
            </a:r>
            <a:r>
              <a:rPr lang="en-US" b="1" dirty="0" smtClean="0"/>
              <a:t>borrowed </a:t>
            </a:r>
            <a:r>
              <a:rPr lang="en-US" b="1" dirty="0"/>
              <a:t>in a loan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343400"/>
            <a:ext cx="5562600" cy="560153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b="1" dirty="0">
                <a:solidFill>
                  <a:srgbClr val="FF9933"/>
                </a:solidFill>
                <a:latin typeface="Arial" pitchFamily="34" charset="0"/>
              </a:rPr>
              <a:t>What is interest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000" y="4800600"/>
            <a:ext cx="81534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b="1" dirty="0"/>
              <a:t>Cost of borrow, price to use another person’s money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410200"/>
            <a:ext cx="5410200" cy="560153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b="1" dirty="0">
                <a:solidFill>
                  <a:srgbClr val="FF9933"/>
                </a:solidFill>
                <a:latin typeface="Arial" pitchFamily="34" charset="0"/>
              </a:rPr>
              <a:t>What is a share holder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2800" y="5867400"/>
            <a:ext cx="86106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Owner of stock in a corporation, common stock – voting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477000"/>
            <a:ext cx="6858000" cy="560153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b="1" dirty="0">
                <a:solidFill>
                  <a:srgbClr val="FF9933"/>
                </a:solidFill>
                <a:latin typeface="Arial" pitchFamily="34" charset="0"/>
              </a:rPr>
              <a:t>What is a non profit organization?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7600" y="6934200"/>
            <a:ext cx="75438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b="1" dirty="0" smtClean="0"/>
              <a:t>Community services organization, churches, schools </a:t>
            </a:r>
            <a:endParaRPr lang="en-US" b="1" dirty="0"/>
          </a:p>
        </p:txBody>
      </p:sp>
      <p:pic>
        <p:nvPicPr>
          <p:cNvPr id="19" name="Picture 18" descr="bank-income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000" y="28956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493" y="324441"/>
            <a:ext cx="102870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is a sole proprietorship, corporation, and partnership?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341" y="6172200"/>
            <a:ext cx="92202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does the securities and exchange commission do?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541" y="6732438"/>
            <a:ext cx="73152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Regulates sale of corporation stock to the public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13" y="847661"/>
            <a:ext cx="771005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000" y="159833"/>
            <a:ext cx="51054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is a vertical merger?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5200" y="670779"/>
            <a:ext cx="62484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Merger of different steps of manufacturing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0395" y="1133707"/>
            <a:ext cx="51816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is a horizontal merger?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7107" y="1656927"/>
            <a:ext cx="58674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Merger of the same type of business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395" y="2286000"/>
            <a:ext cx="44958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is a conglomerate?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6380" y="2829665"/>
            <a:ext cx="7594600" cy="844676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One firm owning many different or unrelated business, diversification a major reason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0395" y="3733800"/>
            <a:ext cx="3727605" cy="95410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the circular flow of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income &gt;&gt;&gt;&gt;&gt;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1" descr="c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2" y="3810000"/>
            <a:ext cx="45116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1400" y="152400"/>
            <a:ext cx="9347200" cy="523220"/>
          </a:xfrm>
          <a:prstGeom prst="rect">
            <a:avLst/>
          </a:prstGeom>
        </p:spPr>
        <p:txBody>
          <a:bodyPr wrap="square" lIns="91435" tIns="45720" rIns="91435" bIns="4572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is a traditional, command, and market economy?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6600" y="6781800"/>
            <a:ext cx="54102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is a mixed economy?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7158335"/>
            <a:ext cx="6553200" cy="461665"/>
          </a:xfrm>
          <a:prstGeom prst="rect">
            <a:avLst/>
          </a:prstGeom>
        </p:spPr>
        <p:txBody>
          <a:bodyPr wrap="square" lIns="91435" tIns="45720" rIns="91435" bIns="45720">
            <a:spAutoFit/>
          </a:bodyPr>
          <a:lstStyle/>
          <a:p>
            <a:r>
              <a:rPr lang="en-US" dirty="0" smtClean="0"/>
              <a:t>Combination of command and market (Ex. USA)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1" y="675621"/>
            <a:ext cx="8581040" cy="624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59436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What is the demand curve?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685800"/>
            <a:ext cx="4787900" cy="461665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Downward sloping curve to the right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65278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What is diminishing marginal utility?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468" y="2030493"/>
            <a:ext cx="6248400" cy="83099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As buyer consumer more, </a:t>
            </a:r>
            <a:r>
              <a:rPr lang="en-US" dirty="0"/>
              <a:t>c</a:t>
            </a:r>
            <a:r>
              <a:rPr lang="en-US" dirty="0" smtClean="0"/>
              <a:t>onsumers receive </a:t>
            </a:r>
          </a:p>
          <a:p>
            <a:r>
              <a:rPr lang="en-US" dirty="0" smtClean="0"/>
              <a:t>less additional satisfaction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667000"/>
            <a:ext cx="57912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What are complements ?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400" y="3124200"/>
            <a:ext cx="9271000" cy="844676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The use of one product lead to the use of another product. (Ex: DVDs, and DVD player, cameras and films, cereal, and milk.)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9000" y="3962400"/>
            <a:ext cx="6781800" cy="461665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a) If camera prices rise, demand for film decreases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572000"/>
            <a:ext cx="54864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What are substitutes ?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257802"/>
            <a:ext cx="5689600" cy="122084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Products that can be used in place of other products (Ex: Butter and margarine, beef and chicken)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553201"/>
            <a:ext cx="5715000" cy="844676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a) If butter prices rise, demand for margarine increases.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56" y="136472"/>
            <a:ext cx="3871914" cy="25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90" y="4571999"/>
            <a:ext cx="4442626" cy="28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600" y="685800"/>
            <a:ext cx="64008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What is change in quantity demanded?</a:t>
            </a:r>
            <a:endParaRPr lang="en-US" sz="28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9400" y="1524000"/>
            <a:ext cx="5105400" cy="83099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A movement along the demand curve caused by a change in price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2"/>
            <a:ext cx="6223000" cy="95410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What is a change in demand? What happens to the demand curve?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67200"/>
            <a:ext cx="6223000" cy="1200329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People willing to buy different amounts of the product at the same prices. </a:t>
            </a:r>
          </a:p>
          <a:p>
            <a:r>
              <a:rPr lang="en-US" dirty="0" smtClean="0"/>
              <a:t>Shift to Right = increase, Shift to left = decrease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6600" y="2667000"/>
            <a:ext cx="4140200" cy="24438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5638802"/>
            <a:ext cx="9042400" cy="95410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What is the law of demand? Relationship between price and quantity demanded.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705600"/>
            <a:ext cx="95250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Price increases, quantity demanded decreases (</a:t>
            </a:r>
            <a:r>
              <a:rPr lang="en-US" b="1" dirty="0" smtClean="0"/>
              <a:t>inverse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4" y="685800"/>
            <a:ext cx="3230137" cy="211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42418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is the supply curve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38402"/>
            <a:ext cx="10160000" cy="95410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is the law of supply? relationship between price and quantity demanded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200" y="3352800"/>
            <a:ext cx="72390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As price increase, quantity supplied increase </a:t>
            </a:r>
            <a:r>
              <a:rPr lang="en-US" b="1" dirty="0" smtClean="0"/>
              <a:t>(direct)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114800"/>
            <a:ext cx="9804400" cy="52322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 is a change in quantity supplied?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000" y="4724400"/>
            <a:ext cx="55626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Movement along the supply curve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638802"/>
            <a:ext cx="7137400" cy="95410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is a change in supply ? What to happens to the supply curve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8600" y="6629400"/>
            <a:ext cx="3886200" cy="468504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Shift to right or to the left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5600" y="1555553"/>
            <a:ext cx="4343400" cy="461665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r>
              <a:rPr lang="en-US" dirty="0" smtClean="0"/>
              <a:t>Upward sloping curve to the right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89" y="75545"/>
            <a:ext cx="3178111" cy="236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78" y="4596966"/>
            <a:ext cx="3501822" cy="274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3" grpId="0"/>
      <p:bldP spid="14" grpId="0"/>
      <p:bldP spid="1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1564</Words>
  <Application>Microsoft Office PowerPoint</Application>
  <PresentationFormat>Custom</PresentationFormat>
  <Paragraphs>213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Custom Design</vt:lpstr>
      <vt:lpstr>Flow</vt:lpstr>
      <vt:lpstr>1_Flow</vt:lpstr>
      <vt:lpstr>Urban</vt:lpstr>
      <vt:lpstr>Foundry</vt:lpstr>
      <vt:lpstr>Solstice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Windows User</cp:lastModifiedBy>
  <cp:revision>140</cp:revision>
  <dcterms:created xsi:type="dcterms:W3CDTF">2004-05-06T09:28:21Z</dcterms:created>
  <dcterms:modified xsi:type="dcterms:W3CDTF">2015-12-14T17:55:52Z</dcterms:modified>
</cp:coreProperties>
</file>