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8" r:id="rId4"/>
    <p:sldId id="271" r:id="rId5"/>
    <p:sldId id="280" r:id="rId6"/>
    <p:sldId id="279" r:id="rId7"/>
    <p:sldId id="290" r:id="rId8"/>
    <p:sldId id="289" r:id="rId9"/>
    <p:sldId id="288" r:id="rId10"/>
    <p:sldId id="287"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 d="1"/>
        <a:sy n="1" d="1"/>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C400A7-C407-4A0B-9EA6-C80DE6AEF49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252985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400A7-C407-4A0B-9EA6-C80DE6AEF49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396190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400A7-C407-4A0B-9EA6-C80DE6AEF49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232297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400A7-C407-4A0B-9EA6-C80DE6AEF49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420467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400A7-C407-4A0B-9EA6-C80DE6AEF499}"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290143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400A7-C407-4A0B-9EA6-C80DE6AEF499}"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189131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C400A7-C407-4A0B-9EA6-C80DE6AEF499}"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328247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C400A7-C407-4A0B-9EA6-C80DE6AEF499}"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179453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400A7-C407-4A0B-9EA6-C80DE6AEF499}"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38028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400A7-C407-4A0B-9EA6-C80DE6AEF499}"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178854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400A7-C407-4A0B-9EA6-C80DE6AEF499}"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91E3D-DD51-4262-8D14-39E69453576C}" type="slidenum">
              <a:rPr lang="en-US" smtClean="0"/>
              <a:t>‹#›</a:t>
            </a:fld>
            <a:endParaRPr lang="en-US"/>
          </a:p>
        </p:txBody>
      </p:sp>
    </p:spTree>
    <p:extLst>
      <p:ext uri="{BB962C8B-B14F-4D97-AF65-F5344CB8AC3E}">
        <p14:creationId xmlns:p14="http://schemas.microsoft.com/office/powerpoint/2010/main" val="148461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400A7-C407-4A0B-9EA6-C80DE6AEF499}" type="datetimeFigureOut">
              <a:rPr lang="en-US" smtClean="0"/>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1E3D-DD51-4262-8D14-39E69453576C}" type="slidenum">
              <a:rPr lang="en-US" smtClean="0"/>
              <a:t>‹#›</a:t>
            </a:fld>
            <a:endParaRPr lang="en-US"/>
          </a:p>
        </p:txBody>
      </p:sp>
    </p:spTree>
    <p:extLst>
      <p:ext uri="{BB962C8B-B14F-4D97-AF65-F5344CB8AC3E}">
        <p14:creationId xmlns:p14="http://schemas.microsoft.com/office/powerpoint/2010/main" val="187052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7200"/>
            <a:ext cx="8991600" cy="2285999"/>
          </a:xfrm>
        </p:spPr>
        <p:txBody>
          <a:bodyPr>
            <a:normAutofit/>
          </a:bodyPr>
          <a:lstStyle/>
          <a:p>
            <a:r>
              <a:rPr lang="en-US" sz="6000" b="1" dirty="0"/>
              <a:t>IF IT’S BROKEN, FIX IT</a:t>
            </a:r>
            <a:r>
              <a:rPr lang="en-US" sz="6000" b="1" dirty="0" smtClean="0"/>
              <a:t>!</a:t>
            </a:r>
            <a:r>
              <a:rPr lang="en-US" b="1" dirty="0" smtClean="0"/>
              <a:t/>
            </a:r>
            <a:br>
              <a:rPr lang="en-US" b="1" dirty="0" smtClean="0"/>
            </a:br>
            <a:endParaRPr lang="en-US" sz="1800" b="1" dirty="0"/>
          </a:p>
        </p:txBody>
      </p:sp>
      <p:sp>
        <p:nvSpPr>
          <p:cNvPr id="5" name="Rectangle 4"/>
          <p:cNvSpPr/>
          <p:nvPr/>
        </p:nvSpPr>
        <p:spPr>
          <a:xfrm>
            <a:off x="256784" y="3276600"/>
            <a:ext cx="8610600" cy="2062103"/>
          </a:xfrm>
          <a:prstGeom prst="rect">
            <a:avLst/>
          </a:prstGeom>
        </p:spPr>
        <p:txBody>
          <a:bodyPr wrap="square">
            <a:spAutoFit/>
          </a:bodyPr>
          <a:lstStyle/>
          <a:p>
            <a:pPr algn="ctr"/>
            <a:r>
              <a:rPr lang="en-US" sz="3200" b="1" dirty="0" smtClean="0"/>
              <a:t>CONTRASTING </a:t>
            </a:r>
          </a:p>
          <a:p>
            <a:pPr algn="ctr"/>
            <a:r>
              <a:rPr lang="en-US" sz="3200" b="1" dirty="0" smtClean="0"/>
              <a:t>THE ARTICLES OF CONFEDERATION </a:t>
            </a:r>
            <a:br>
              <a:rPr lang="en-US" sz="3200" b="1" dirty="0" smtClean="0"/>
            </a:br>
            <a:r>
              <a:rPr lang="en-US" sz="3200" b="1" dirty="0" smtClean="0"/>
              <a:t>AND </a:t>
            </a:r>
          </a:p>
          <a:p>
            <a:pPr algn="ctr"/>
            <a:r>
              <a:rPr lang="en-US" sz="3200" b="1" dirty="0" smtClean="0"/>
              <a:t>THE CONSTITUTION</a:t>
            </a:r>
            <a:endParaRPr lang="en-US" sz="3200" dirty="0"/>
          </a:p>
        </p:txBody>
      </p:sp>
    </p:spTree>
    <p:extLst>
      <p:ext uri="{BB962C8B-B14F-4D97-AF65-F5344CB8AC3E}">
        <p14:creationId xmlns:p14="http://schemas.microsoft.com/office/powerpoint/2010/main" val="3126854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68" y="152400"/>
            <a:ext cx="8229600" cy="639762"/>
          </a:xfrm>
        </p:spPr>
        <p:txBody>
          <a:bodyPr>
            <a:noAutofit/>
          </a:bodyPr>
          <a:lstStyle/>
          <a:p>
            <a:r>
              <a:rPr lang="en-US" b="1" dirty="0" smtClean="0"/>
              <a:t>PASSING LAWS</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Nine of 13 states required to pass legislation</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Bills need a simple majority in both houses of Congress </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026" y="3752850"/>
            <a:ext cx="359092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9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43350"/>
            <a:ext cx="22383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4068" y="152400"/>
            <a:ext cx="8229600" cy="639762"/>
          </a:xfrm>
        </p:spPr>
        <p:txBody>
          <a:bodyPr>
            <a:noAutofit/>
          </a:bodyPr>
          <a:lstStyle/>
          <a:p>
            <a:r>
              <a:rPr lang="en-US" b="1" dirty="0" smtClean="0"/>
              <a:t>AMENDING THE DOCUMENT</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Unanimous consent required to amend the Articles of Confederation</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Two-thirds of Congress and three-fourths of the states are necessary to amend the Constitution</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spTree>
    <p:extLst>
      <p:ext uri="{BB962C8B-B14F-4D97-AF65-F5344CB8AC3E}">
        <p14:creationId xmlns:p14="http://schemas.microsoft.com/office/powerpoint/2010/main" val="38849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IF IT’S BROKEN, FIX IT!</a:t>
            </a:r>
            <a:endParaRPr lang="en-US" dirty="0"/>
          </a:p>
        </p:txBody>
      </p:sp>
      <p:sp>
        <p:nvSpPr>
          <p:cNvPr id="3" name="Content Placeholder 2"/>
          <p:cNvSpPr>
            <a:spLocks noGrp="1"/>
          </p:cNvSpPr>
          <p:nvPr>
            <p:ph idx="1"/>
          </p:nvPr>
        </p:nvSpPr>
        <p:spPr>
          <a:xfrm>
            <a:off x="228600" y="990600"/>
            <a:ext cx="8686800" cy="5562600"/>
          </a:xfrm>
        </p:spPr>
        <p:txBody>
          <a:bodyPr>
            <a:normAutofit fontScale="77500" lnSpcReduction="20000"/>
          </a:bodyPr>
          <a:lstStyle/>
          <a:p>
            <a:pPr>
              <a:lnSpc>
                <a:spcPct val="120000"/>
              </a:lnSpc>
            </a:pPr>
            <a:r>
              <a:rPr lang="en-US" b="1" dirty="0"/>
              <a:t>Remember that in the Preamble to the Constitution, one of the goals of the new government was to “form a more perfect union.”  This phrase was in direct response to the problems the country was having under the Articles of Confederation.  The Articles of Confederation did NOT form a “perfect union” or even unite the states very much at all.  Under the Articles of Confederation, each state still wanted to act like its own separate country.  Therefore, the important fact to remember about our U.S. Constitution was that it was a direct response to the problems created by the weak central government under the Articles of Confederation.  Even more significantly, the purpose of our Constitution is to protect the rights of citizens by providing rules that the national and state governments must follow.</a:t>
            </a:r>
          </a:p>
          <a:p>
            <a:endParaRPr lang="en-US" dirty="0"/>
          </a:p>
        </p:txBody>
      </p:sp>
    </p:spTree>
    <p:extLst>
      <p:ext uri="{BB962C8B-B14F-4D97-AF65-F5344CB8AC3E}">
        <p14:creationId xmlns:p14="http://schemas.microsoft.com/office/powerpoint/2010/main" val="3267592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68" y="152400"/>
            <a:ext cx="8229600" cy="639762"/>
          </a:xfrm>
        </p:spPr>
        <p:txBody>
          <a:bodyPr>
            <a:noAutofit/>
          </a:bodyPr>
          <a:lstStyle/>
          <a:p>
            <a:r>
              <a:rPr lang="en-US" b="1" dirty="0" smtClean="0"/>
              <a:t>FORM OF GOVERNMENT</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Articles created a "league of friendship" between the states</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Constitution created a federal system of government (national government and state governments) </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1362"/>
            <a:ext cx="2133600" cy="245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11362"/>
            <a:ext cx="2133600" cy="24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8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68" y="152400"/>
            <a:ext cx="8229600" cy="639762"/>
          </a:xfrm>
        </p:spPr>
        <p:txBody>
          <a:bodyPr>
            <a:noAutofit/>
          </a:bodyPr>
          <a:lstStyle/>
          <a:p>
            <a:r>
              <a:rPr lang="en-US" b="1" dirty="0" smtClean="0"/>
              <a:t>TAXATION</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Congress could not tax; Only </a:t>
            </a:r>
            <a:r>
              <a:rPr lang="en-US" b="1" i="1" dirty="0"/>
              <a:t>REQUEST</a:t>
            </a:r>
            <a:r>
              <a:rPr lang="en-US" b="1" dirty="0"/>
              <a:t> contributions</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Congress was given the power to levy and collect taxes</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1362"/>
            <a:ext cx="2133600" cy="245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11362"/>
            <a:ext cx="2133600" cy="24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0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68" y="152400"/>
            <a:ext cx="8229600" cy="639762"/>
          </a:xfrm>
        </p:spPr>
        <p:txBody>
          <a:bodyPr>
            <a:noAutofit/>
          </a:bodyPr>
          <a:lstStyle/>
          <a:p>
            <a:r>
              <a:rPr lang="en-US" b="1" dirty="0" smtClean="0"/>
              <a:t>TRADE (COMMERCE)</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Congress could not regulate interstate trade/foreign commerce</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Congress given power to regulate commerce and foreign trade</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1362"/>
            <a:ext cx="2133600" cy="245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11362"/>
            <a:ext cx="2133600" cy="24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9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68" y="152400"/>
            <a:ext cx="8229600" cy="639762"/>
          </a:xfrm>
        </p:spPr>
        <p:txBody>
          <a:bodyPr>
            <a:noAutofit/>
          </a:bodyPr>
          <a:lstStyle/>
          <a:p>
            <a:r>
              <a:rPr lang="en-US" b="1" dirty="0" smtClean="0"/>
              <a:t>EXECUTIVE BRANCH</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No separate executive to enforce the acts of Congress</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Article II created a separate executive department whose job is to enforce the laws of Congress</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847" y="4593776"/>
            <a:ext cx="2981553" cy="226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3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52950"/>
            <a:ext cx="29527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4068" y="152400"/>
            <a:ext cx="8229600" cy="639762"/>
          </a:xfrm>
        </p:spPr>
        <p:txBody>
          <a:bodyPr>
            <a:noAutofit/>
          </a:bodyPr>
          <a:lstStyle/>
          <a:p>
            <a:r>
              <a:rPr lang="en-US" b="1" dirty="0" smtClean="0"/>
              <a:t>JUDICIAL BRANCH</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No national judiciary to handle state disputes</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Article III created a national judiciary with a Supreme Court and lower courts as established by Congress</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spTree>
    <p:extLst>
      <p:ext uri="{BB962C8B-B14F-4D97-AF65-F5344CB8AC3E}">
        <p14:creationId xmlns:p14="http://schemas.microsoft.com/office/powerpoint/2010/main" val="30262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68" y="152400"/>
            <a:ext cx="8229600" cy="639762"/>
          </a:xfrm>
        </p:spPr>
        <p:txBody>
          <a:bodyPr>
            <a:noAutofit/>
          </a:bodyPr>
          <a:lstStyle/>
          <a:p>
            <a:r>
              <a:rPr lang="en-US" b="1" dirty="0" smtClean="0"/>
              <a:t>COIN MONEY</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States and national gov’t had the authority to coin money</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Only Congress has the power to coin money</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449" y="3744238"/>
            <a:ext cx="2795502" cy="310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46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09975"/>
            <a:ext cx="257175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4068" y="152400"/>
            <a:ext cx="8229600" cy="639762"/>
          </a:xfrm>
        </p:spPr>
        <p:txBody>
          <a:bodyPr>
            <a:noAutofit/>
          </a:bodyPr>
          <a:lstStyle/>
          <a:p>
            <a:r>
              <a:rPr lang="en-US" b="1" dirty="0" smtClean="0"/>
              <a:t>REPRESENTED IN CONGRESS</a:t>
            </a:r>
            <a:endParaRPr lang="en-US" dirty="0"/>
          </a:p>
        </p:txBody>
      </p:sp>
      <p:sp>
        <p:nvSpPr>
          <p:cNvPr id="3" name="Content Placeholder 2"/>
          <p:cNvSpPr>
            <a:spLocks noGrp="1"/>
          </p:cNvSpPr>
          <p:nvPr>
            <p:ph sz="half" idx="1"/>
          </p:nvPr>
        </p:nvSpPr>
        <p:spPr>
          <a:xfrm>
            <a:off x="457200" y="2209800"/>
            <a:ext cx="4038600" cy="3916364"/>
          </a:xfrm>
        </p:spPr>
        <p:txBody>
          <a:bodyPr/>
          <a:lstStyle/>
          <a:p>
            <a:r>
              <a:rPr lang="en-US" b="1" dirty="0"/>
              <a:t>Each state had one vote, regardless of size or population</a:t>
            </a:r>
            <a:endParaRPr lang="en-US" dirty="0"/>
          </a:p>
        </p:txBody>
      </p:sp>
      <p:sp>
        <p:nvSpPr>
          <p:cNvPr id="4" name="Content Placeholder 3"/>
          <p:cNvSpPr>
            <a:spLocks noGrp="1"/>
          </p:cNvSpPr>
          <p:nvPr>
            <p:ph sz="half" idx="2"/>
          </p:nvPr>
        </p:nvSpPr>
        <p:spPr>
          <a:xfrm>
            <a:off x="4648200" y="2209800"/>
            <a:ext cx="4038600" cy="3916364"/>
          </a:xfrm>
        </p:spPr>
        <p:txBody>
          <a:bodyPr/>
          <a:lstStyle/>
          <a:p>
            <a:r>
              <a:rPr lang="en-US" b="1" dirty="0"/>
              <a:t>States are represented based on population in the House of Representatives and equality in the Senate</a:t>
            </a:r>
            <a:endParaRPr lang="en-US" dirty="0"/>
          </a:p>
        </p:txBody>
      </p:sp>
      <p:sp>
        <p:nvSpPr>
          <p:cNvPr id="5" name="TextBox 4"/>
          <p:cNvSpPr txBox="1"/>
          <p:nvPr/>
        </p:nvSpPr>
        <p:spPr>
          <a:xfrm>
            <a:off x="462419" y="990600"/>
            <a:ext cx="4038600" cy="830997"/>
          </a:xfrm>
          <a:prstGeom prst="rect">
            <a:avLst/>
          </a:prstGeom>
          <a:noFill/>
          <a:ln>
            <a:solidFill>
              <a:schemeClr val="tx1"/>
            </a:solidFill>
          </a:ln>
        </p:spPr>
        <p:txBody>
          <a:bodyPr wrap="square" rtlCol="0">
            <a:spAutoFit/>
          </a:bodyPr>
          <a:lstStyle/>
          <a:p>
            <a:pPr algn="ctr"/>
            <a:r>
              <a:rPr lang="en-US" sz="2400" b="1" i="1" dirty="0"/>
              <a:t>Weaknesses of the </a:t>
            </a:r>
            <a:r>
              <a:rPr lang="en-US" sz="2400" b="1" i="1" dirty="0" smtClean="0"/>
              <a:t>Articles </a:t>
            </a:r>
            <a:r>
              <a:rPr lang="en-US" sz="2400" b="1" i="1" dirty="0"/>
              <a:t>of Confederation</a:t>
            </a:r>
            <a:endParaRPr lang="en-US" sz="2400" dirty="0"/>
          </a:p>
        </p:txBody>
      </p:sp>
      <p:sp>
        <p:nvSpPr>
          <p:cNvPr id="6" name="TextBox 5"/>
          <p:cNvSpPr txBox="1"/>
          <p:nvPr/>
        </p:nvSpPr>
        <p:spPr>
          <a:xfrm>
            <a:off x="4648200" y="1005422"/>
            <a:ext cx="4038600" cy="830997"/>
          </a:xfrm>
          <a:prstGeom prst="rect">
            <a:avLst/>
          </a:prstGeom>
          <a:noFill/>
          <a:ln>
            <a:solidFill>
              <a:schemeClr val="tx1"/>
            </a:solidFill>
          </a:ln>
        </p:spPr>
        <p:txBody>
          <a:bodyPr wrap="square" rtlCol="0">
            <a:spAutoFit/>
          </a:bodyPr>
          <a:lstStyle/>
          <a:p>
            <a:pPr algn="ctr"/>
            <a:r>
              <a:rPr lang="en-US" sz="2400" b="1" i="1" dirty="0"/>
              <a:t>How the </a:t>
            </a:r>
            <a:r>
              <a:rPr lang="en-US" sz="2400" b="1" i="1" dirty="0" smtClean="0"/>
              <a:t>Constitution Fixed </a:t>
            </a:r>
            <a:r>
              <a:rPr lang="en-US" sz="2400" b="1" i="1" dirty="0"/>
              <a:t>the Weaknesses</a:t>
            </a:r>
            <a:endParaRPr lang="en-US" sz="2400" dirty="0"/>
          </a:p>
        </p:txBody>
      </p:sp>
    </p:spTree>
    <p:extLst>
      <p:ext uri="{BB962C8B-B14F-4D97-AF65-F5344CB8AC3E}">
        <p14:creationId xmlns:p14="http://schemas.microsoft.com/office/powerpoint/2010/main" val="13012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490</Words>
  <Application>Microsoft Office PowerPoint</Application>
  <PresentationFormat>On-screen Show (4:3)</PresentationFormat>
  <Paragraphs>51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IF IT’S BROKEN, FIX IT! </vt:lpstr>
      <vt:lpstr>IF IT’S BROKEN, FIX IT!</vt:lpstr>
      <vt:lpstr>FORM OF GOVERNMENT</vt:lpstr>
      <vt:lpstr>TAXATION</vt:lpstr>
      <vt:lpstr>TRADE (COMMERCE)</vt:lpstr>
      <vt:lpstr>EXECUTIVE BRANCH</vt:lpstr>
      <vt:lpstr>JUDICIAL BRANCH</vt:lpstr>
      <vt:lpstr>COIN MONEY</vt:lpstr>
      <vt:lpstr>REPRESENTED IN CONGRESS</vt:lpstr>
      <vt:lpstr>PASSING LAWS</vt:lpstr>
      <vt:lpstr>AMENDING THE DOCUMENT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IT’S BROKEN, FIX IT!  CONTRASTING THE ARTICLES OF CONFEDERATION  AND THE CONSTITUTION</dc:title>
  <dc:creator>Windows User</dc:creator>
  <cp:lastModifiedBy>Windows User</cp:lastModifiedBy>
  <cp:revision>10</cp:revision>
  <dcterms:created xsi:type="dcterms:W3CDTF">2016-05-25T19:44:43Z</dcterms:created>
  <dcterms:modified xsi:type="dcterms:W3CDTF">2017-05-04T19:22:55Z</dcterms:modified>
</cp:coreProperties>
</file>